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 id="2147483672" r:id="rId5"/>
  </p:sldMasterIdLst>
  <p:notesMasterIdLst>
    <p:notesMasterId r:id="rId38"/>
  </p:notesMasterIdLst>
  <p:handoutMasterIdLst>
    <p:handoutMasterId r:id="rId39"/>
  </p:handoutMasterIdLst>
  <p:sldIdLst>
    <p:sldId id="348" r:id="rId6"/>
    <p:sldId id="349" r:id="rId7"/>
    <p:sldId id="350" r:id="rId8"/>
    <p:sldId id="358" r:id="rId9"/>
    <p:sldId id="359" r:id="rId10"/>
    <p:sldId id="360" r:id="rId11"/>
    <p:sldId id="353" r:id="rId12"/>
    <p:sldId id="354" r:id="rId13"/>
    <p:sldId id="355" r:id="rId14"/>
    <p:sldId id="362" r:id="rId15"/>
    <p:sldId id="391" r:id="rId16"/>
    <p:sldId id="398" r:id="rId17"/>
    <p:sldId id="399" r:id="rId18"/>
    <p:sldId id="396" r:id="rId19"/>
    <p:sldId id="394" r:id="rId20"/>
    <p:sldId id="364" r:id="rId21"/>
    <p:sldId id="400" r:id="rId22"/>
    <p:sldId id="381" r:id="rId23"/>
    <p:sldId id="370" r:id="rId24"/>
    <p:sldId id="383" r:id="rId25"/>
    <p:sldId id="372" r:id="rId26"/>
    <p:sldId id="375" r:id="rId27"/>
    <p:sldId id="401" r:id="rId28"/>
    <p:sldId id="404" r:id="rId29"/>
    <p:sldId id="402" r:id="rId30"/>
    <p:sldId id="403" r:id="rId31"/>
    <p:sldId id="406" r:id="rId32"/>
    <p:sldId id="405" r:id="rId33"/>
    <p:sldId id="368" r:id="rId34"/>
    <p:sldId id="356" r:id="rId35"/>
    <p:sldId id="367" r:id="rId36"/>
    <p:sldId id="357" r:id="rId37"/>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habor Anita Southend CCG" initials="EAS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B264C4-CB61-49BF-AD67-433D15326511}" v="1" dt="2019-04-09T14:00:53.5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3" autoAdjust="0"/>
    <p:restoredTop sz="94660"/>
  </p:normalViewPr>
  <p:slideViewPr>
    <p:cSldViewPr snapToGrid="0">
      <p:cViewPr varScale="1">
        <p:scale>
          <a:sx n="115" d="100"/>
          <a:sy n="115" d="100"/>
        </p:scale>
        <p:origin x="22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an Devlin" userId="515a80dd-23f1-477c-986c-f4eebb88b314" providerId="ADAL" clId="{3AF96AF4-3CF8-4960-ACD1-458193648EDB}"/>
  </pc:docChgLst>
  <pc:docChgLst>
    <pc:chgData name="Sian Devlin" userId="515a80dd-23f1-477c-986c-f4eebb88b314" providerId="ADAL" clId="{2BB264C4-CB61-49BF-AD67-433D15326511}"/>
    <pc:docChg chg="custSel modSld">
      <pc:chgData name="Sian Devlin" userId="515a80dd-23f1-477c-986c-f4eebb88b314" providerId="ADAL" clId="{2BB264C4-CB61-49BF-AD67-433D15326511}" dt="2019-04-09T14:00:53.556" v="5"/>
      <pc:docMkLst>
        <pc:docMk/>
      </pc:docMkLst>
      <pc:sldChg chg="modSp">
        <pc:chgData name="Sian Devlin" userId="515a80dd-23f1-477c-986c-f4eebb88b314" providerId="ADAL" clId="{2BB264C4-CB61-49BF-AD67-433D15326511}" dt="2019-02-01T23:02:03.604" v="3" actId="27636"/>
        <pc:sldMkLst>
          <pc:docMk/>
          <pc:sldMk cId="4033482268" sldId="270"/>
        </pc:sldMkLst>
        <pc:spChg chg="mod">
          <ac:chgData name="Sian Devlin" userId="515a80dd-23f1-477c-986c-f4eebb88b314" providerId="ADAL" clId="{2BB264C4-CB61-49BF-AD67-433D15326511}" dt="2019-02-01T23:02:03.604" v="3" actId="27636"/>
          <ac:spMkLst>
            <pc:docMk/>
            <pc:sldMk cId="4033482268" sldId="270"/>
            <ac:spMk id="3" creationId="{2C0B34DE-C8AA-41E3-92C7-00AE5DADF203}"/>
          </ac:spMkLst>
        </pc:spChg>
      </pc:sldChg>
      <pc:sldChg chg="modAnim">
        <pc:chgData name="Sian Devlin" userId="515a80dd-23f1-477c-986c-f4eebb88b314" providerId="ADAL" clId="{2BB264C4-CB61-49BF-AD67-433D15326511}" dt="2019-04-09T14:00:53.556" v="5"/>
        <pc:sldMkLst>
          <pc:docMk/>
          <pc:sldMk cId="2105493490" sldId="355"/>
        </pc:sldMkLst>
      </pc:sldChg>
      <pc:sldChg chg="modSp">
        <pc:chgData name="Sian Devlin" userId="515a80dd-23f1-477c-986c-f4eebb88b314" providerId="ADAL" clId="{2BB264C4-CB61-49BF-AD67-433D15326511}" dt="2019-04-09T13:59:52.566" v="4" actId="313"/>
        <pc:sldMkLst>
          <pc:docMk/>
          <pc:sldMk cId="3490812667" sldId="366"/>
        </pc:sldMkLst>
        <pc:spChg chg="mod">
          <ac:chgData name="Sian Devlin" userId="515a80dd-23f1-477c-986c-f4eebb88b314" providerId="ADAL" clId="{2BB264C4-CB61-49BF-AD67-433D15326511}" dt="2019-04-09T13:59:52.566" v="4" actId="313"/>
          <ac:spMkLst>
            <pc:docMk/>
            <pc:sldMk cId="3490812667" sldId="366"/>
            <ac:spMk id="25604" creationId="{00000000-0000-0000-0000-000000000000}"/>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6.svg"/><Relationship Id="rId9" Type="http://schemas.openxmlformats.org/officeDocument/2006/relationships/image" Target="../media/image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6.svg"/><Relationship Id="rId9"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7F0EF5-696B-48DE-BDEE-C3E75BC7460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01C00B9-D1DB-4E49-B188-8AB7E2CCE434}">
      <dgm:prSet/>
      <dgm:spPr/>
      <dgm:t>
        <a:bodyPr/>
        <a:lstStyle/>
        <a:p>
          <a:r>
            <a:rPr lang="en-GB"/>
            <a:t>What is Mental Health?</a:t>
          </a:r>
          <a:endParaRPr lang="en-US"/>
        </a:p>
      </dgm:t>
    </dgm:pt>
    <dgm:pt modelId="{C755F717-3B46-496C-9491-1046D0A2C65E}" type="parTrans" cxnId="{B7D954BE-106B-4231-A2A7-139C88031B8E}">
      <dgm:prSet/>
      <dgm:spPr/>
      <dgm:t>
        <a:bodyPr/>
        <a:lstStyle/>
        <a:p>
          <a:endParaRPr lang="en-US"/>
        </a:p>
      </dgm:t>
    </dgm:pt>
    <dgm:pt modelId="{4446F55A-0B4D-44AB-8A89-F138DEC8D1BE}" type="sibTrans" cxnId="{B7D954BE-106B-4231-A2A7-139C88031B8E}">
      <dgm:prSet/>
      <dgm:spPr/>
      <dgm:t>
        <a:bodyPr/>
        <a:lstStyle/>
        <a:p>
          <a:endParaRPr lang="en-US"/>
        </a:p>
      </dgm:t>
    </dgm:pt>
    <dgm:pt modelId="{AC2080BE-CF70-4EE6-A08F-BDF7DDD79755}">
      <dgm:prSet/>
      <dgm:spPr/>
      <dgm:t>
        <a:bodyPr/>
        <a:lstStyle/>
        <a:p>
          <a:r>
            <a:rPr lang="en-GB" dirty="0"/>
            <a:t>Common Mental Illness and Statistics</a:t>
          </a:r>
          <a:endParaRPr lang="en-US" dirty="0"/>
        </a:p>
      </dgm:t>
    </dgm:pt>
    <dgm:pt modelId="{12E92027-A282-4E5F-B7B9-E5EF70B1E985}" type="parTrans" cxnId="{A6A68F5D-CEB8-442C-93B2-67460274F6F3}">
      <dgm:prSet/>
      <dgm:spPr/>
      <dgm:t>
        <a:bodyPr/>
        <a:lstStyle/>
        <a:p>
          <a:endParaRPr lang="en-US"/>
        </a:p>
      </dgm:t>
    </dgm:pt>
    <dgm:pt modelId="{74AECC1A-5944-404B-9984-CE9B3545559E}" type="sibTrans" cxnId="{A6A68F5D-CEB8-442C-93B2-67460274F6F3}">
      <dgm:prSet/>
      <dgm:spPr/>
      <dgm:t>
        <a:bodyPr/>
        <a:lstStyle/>
        <a:p>
          <a:endParaRPr lang="en-US"/>
        </a:p>
      </dgm:t>
    </dgm:pt>
    <dgm:pt modelId="{974AB5F5-4C5D-4879-859D-86F4607E47E1}">
      <dgm:prSet/>
      <dgm:spPr/>
      <dgm:t>
        <a:bodyPr/>
        <a:lstStyle/>
        <a:p>
          <a:r>
            <a:rPr lang="en-GB" dirty="0" smtClean="0"/>
            <a:t>Communication Skills</a:t>
          </a:r>
          <a:endParaRPr lang="en-US" dirty="0"/>
        </a:p>
      </dgm:t>
    </dgm:pt>
    <dgm:pt modelId="{A689AB23-5086-475E-86E8-873003432442}" type="parTrans" cxnId="{B175F1FF-368A-4638-B755-481E5BD6CABB}">
      <dgm:prSet/>
      <dgm:spPr/>
      <dgm:t>
        <a:bodyPr/>
        <a:lstStyle/>
        <a:p>
          <a:endParaRPr lang="en-US"/>
        </a:p>
      </dgm:t>
    </dgm:pt>
    <dgm:pt modelId="{0C80D2EF-818E-47C0-A7C6-DE372FAD498D}" type="sibTrans" cxnId="{B175F1FF-368A-4638-B755-481E5BD6CABB}">
      <dgm:prSet/>
      <dgm:spPr/>
      <dgm:t>
        <a:bodyPr/>
        <a:lstStyle/>
        <a:p>
          <a:endParaRPr lang="en-US"/>
        </a:p>
      </dgm:t>
    </dgm:pt>
    <dgm:pt modelId="{AA73015B-2852-407F-9F13-6BB1B437342E}">
      <dgm:prSet/>
      <dgm:spPr/>
      <dgm:t>
        <a:bodyPr/>
        <a:lstStyle/>
        <a:p>
          <a:r>
            <a:rPr lang="en-US" dirty="0" smtClean="0"/>
            <a:t>Crisis</a:t>
          </a:r>
          <a:r>
            <a:rPr lang="en-US" baseline="0" dirty="0" smtClean="0"/>
            <a:t> Management and De-escalation</a:t>
          </a:r>
          <a:endParaRPr lang="en-US" dirty="0"/>
        </a:p>
      </dgm:t>
    </dgm:pt>
    <dgm:pt modelId="{1AB35CCA-8F9A-4368-9925-AA65239A0D61}" type="parTrans" cxnId="{704D70C5-0A53-4022-B671-D68F2B040FBD}">
      <dgm:prSet/>
      <dgm:spPr/>
      <dgm:t>
        <a:bodyPr/>
        <a:lstStyle/>
        <a:p>
          <a:endParaRPr lang="en-US"/>
        </a:p>
      </dgm:t>
    </dgm:pt>
    <dgm:pt modelId="{2504FC73-EF0B-4035-A19C-08A197D3E197}" type="sibTrans" cxnId="{704D70C5-0A53-4022-B671-D68F2B040FBD}">
      <dgm:prSet/>
      <dgm:spPr/>
      <dgm:t>
        <a:bodyPr/>
        <a:lstStyle/>
        <a:p>
          <a:endParaRPr lang="en-US"/>
        </a:p>
      </dgm:t>
    </dgm:pt>
    <dgm:pt modelId="{081AE366-65D6-4C22-93F4-39A19E7D9B58}">
      <dgm:prSet/>
      <dgm:spPr/>
      <dgm:t>
        <a:bodyPr/>
        <a:lstStyle/>
        <a:p>
          <a:r>
            <a:rPr lang="en-US" dirty="0" smtClean="0"/>
            <a:t>Managing Risk – Adult Safeguarding</a:t>
          </a:r>
          <a:endParaRPr lang="en-US" dirty="0"/>
        </a:p>
      </dgm:t>
    </dgm:pt>
    <dgm:pt modelId="{D8C1066F-DC6B-4B73-9D02-21A08623EBE7}" type="parTrans" cxnId="{3DD7B954-E0B7-4A69-AAF8-A9D56FDFD457}">
      <dgm:prSet/>
      <dgm:spPr/>
      <dgm:t>
        <a:bodyPr/>
        <a:lstStyle/>
        <a:p>
          <a:endParaRPr lang="en-US"/>
        </a:p>
      </dgm:t>
    </dgm:pt>
    <dgm:pt modelId="{F7C5A2AB-55B4-460F-A511-AED121065966}" type="sibTrans" cxnId="{3DD7B954-E0B7-4A69-AAF8-A9D56FDFD457}">
      <dgm:prSet/>
      <dgm:spPr/>
      <dgm:t>
        <a:bodyPr/>
        <a:lstStyle/>
        <a:p>
          <a:endParaRPr lang="en-US"/>
        </a:p>
      </dgm:t>
    </dgm:pt>
    <dgm:pt modelId="{F0FEF28D-5D79-470D-B959-73B574695B4F}">
      <dgm:prSet/>
      <dgm:spPr/>
      <dgm:t>
        <a:bodyPr/>
        <a:lstStyle/>
        <a:p>
          <a:r>
            <a:rPr lang="en-US" dirty="0" smtClean="0"/>
            <a:t>Lone</a:t>
          </a:r>
          <a:r>
            <a:rPr lang="en-US" baseline="0" dirty="0" smtClean="0"/>
            <a:t> Working</a:t>
          </a:r>
          <a:endParaRPr lang="en-US" dirty="0"/>
        </a:p>
      </dgm:t>
    </dgm:pt>
    <dgm:pt modelId="{5D5C8F82-7D45-44DA-A571-E65855B2E39A}" type="parTrans" cxnId="{D9265ACE-CCC9-40B6-9C49-CA5817E9639A}">
      <dgm:prSet/>
      <dgm:spPr/>
      <dgm:t>
        <a:bodyPr/>
        <a:lstStyle/>
        <a:p>
          <a:endParaRPr lang="en-US"/>
        </a:p>
      </dgm:t>
    </dgm:pt>
    <dgm:pt modelId="{480C3F95-BE98-447F-9A97-0A9E14D12AC9}" type="sibTrans" cxnId="{D9265ACE-CCC9-40B6-9C49-CA5817E9639A}">
      <dgm:prSet/>
      <dgm:spPr/>
      <dgm:t>
        <a:bodyPr/>
        <a:lstStyle/>
        <a:p>
          <a:endParaRPr lang="en-US"/>
        </a:p>
      </dgm:t>
    </dgm:pt>
    <dgm:pt modelId="{5B32BD41-E29A-48FD-813D-B56744FCA2C4}">
      <dgm:prSet/>
      <dgm:spPr/>
      <dgm:t>
        <a:bodyPr/>
        <a:lstStyle/>
        <a:p>
          <a:r>
            <a:rPr lang="en-GB" dirty="0" smtClean="0"/>
            <a:t>Health Promotion and Signposting</a:t>
          </a:r>
          <a:endParaRPr lang="en-US" dirty="0"/>
        </a:p>
      </dgm:t>
    </dgm:pt>
    <dgm:pt modelId="{C6196C05-F009-42D6-B28D-6256C0EA4410}" type="parTrans" cxnId="{BB9672F1-BF3A-442C-85A2-616072BC166D}">
      <dgm:prSet/>
      <dgm:spPr/>
      <dgm:t>
        <a:bodyPr/>
        <a:lstStyle/>
        <a:p>
          <a:endParaRPr lang="en-US"/>
        </a:p>
      </dgm:t>
    </dgm:pt>
    <dgm:pt modelId="{8891FAF0-78B3-4B4E-96AB-69354AF1511A}" type="sibTrans" cxnId="{BB9672F1-BF3A-442C-85A2-616072BC166D}">
      <dgm:prSet/>
      <dgm:spPr/>
      <dgm:t>
        <a:bodyPr/>
        <a:lstStyle/>
        <a:p>
          <a:endParaRPr lang="en-US"/>
        </a:p>
      </dgm:t>
    </dgm:pt>
    <dgm:pt modelId="{AD5886CD-9190-4B78-A418-D590818BC610}" type="pres">
      <dgm:prSet presAssocID="{747F0EF5-696B-48DE-BDEE-C3E75BC7460D}" presName="root" presStyleCnt="0">
        <dgm:presLayoutVars>
          <dgm:dir/>
          <dgm:resizeHandles val="exact"/>
        </dgm:presLayoutVars>
      </dgm:prSet>
      <dgm:spPr/>
      <dgm:t>
        <a:bodyPr/>
        <a:lstStyle/>
        <a:p>
          <a:endParaRPr lang="en-US"/>
        </a:p>
      </dgm:t>
    </dgm:pt>
    <dgm:pt modelId="{7FDD11A4-5CFF-492E-98E1-B46A30729FA0}" type="pres">
      <dgm:prSet presAssocID="{A01C00B9-D1DB-4E49-B188-8AB7E2CCE434}" presName="compNode" presStyleCnt="0"/>
      <dgm:spPr/>
    </dgm:pt>
    <dgm:pt modelId="{3FEA41B9-4D37-4AA9-988F-9EDAEEE5707E}" type="pres">
      <dgm:prSet presAssocID="{A01C00B9-D1DB-4E49-B188-8AB7E2CCE434}" presName="bgRect" presStyleLbl="bgShp" presStyleIdx="0" presStyleCnt="7"/>
      <dgm:spPr/>
    </dgm:pt>
    <dgm:pt modelId="{4BC4B042-1D28-4FB5-8221-4F5C7FB25A49}" type="pres">
      <dgm:prSet presAssocID="{A01C00B9-D1DB-4E49-B188-8AB7E2CCE434}" presName="iconRect" presStyleLbl="node1" presStyleIdx="0" presStyleCnt="7"/>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rain in head"/>
        </a:ext>
      </dgm:extLst>
    </dgm:pt>
    <dgm:pt modelId="{EBD900BD-771A-4001-AECB-FEBF9250B71A}" type="pres">
      <dgm:prSet presAssocID="{A01C00B9-D1DB-4E49-B188-8AB7E2CCE434}" presName="spaceRect" presStyleCnt="0"/>
      <dgm:spPr/>
    </dgm:pt>
    <dgm:pt modelId="{1EF4A0BA-2DFD-42E4-81A5-CFEDA84E86C8}" type="pres">
      <dgm:prSet presAssocID="{A01C00B9-D1DB-4E49-B188-8AB7E2CCE434}" presName="parTx" presStyleLbl="revTx" presStyleIdx="0" presStyleCnt="7">
        <dgm:presLayoutVars>
          <dgm:chMax val="0"/>
          <dgm:chPref val="0"/>
        </dgm:presLayoutVars>
      </dgm:prSet>
      <dgm:spPr/>
      <dgm:t>
        <a:bodyPr/>
        <a:lstStyle/>
        <a:p>
          <a:endParaRPr lang="en-US"/>
        </a:p>
      </dgm:t>
    </dgm:pt>
    <dgm:pt modelId="{5A707592-D5F7-4609-9D54-36A2E1A42FCB}" type="pres">
      <dgm:prSet presAssocID="{4446F55A-0B4D-44AB-8A89-F138DEC8D1BE}" presName="sibTrans" presStyleCnt="0"/>
      <dgm:spPr/>
    </dgm:pt>
    <dgm:pt modelId="{82EE134D-2A01-4EFD-906D-C805410FBD3E}" type="pres">
      <dgm:prSet presAssocID="{AC2080BE-CF70-4EE6-A08F-BDF7DDD79755}" presName="compNode" presStyleCnt="0"/>
      <dgm:spPr/>
    </dgm:pt>
    <dgm:pt modelId="{DD856C3D-A4D9-405A-ACF2-695A5E60FD1D}" type="pres">
      <dgm:prSet presAssocID="{AC2080BE-CF70-4EE6-A08F-BDF7DDD79755}" presName="bgRect" presStyleLbl="bgShp" presStyleIdx="1" presStyleCnt="7"/>
      <dgm:spPr/>
    </dgm:pt>
    <dgm:pt modelId="{B1F7F6FD-593C-493D-B6F0-787CA18A754F}" type="pres">
      <dgm:prSet presAssocID="{AC2080BE-CF70-4EE6-A08F-BDF7DDD79755}" presName="iconRect" presStyleLbl="node1" presStyleIdx="1" presStyleCnt="7"/>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Head with Gears"/>
        </a:ext>
      </dgm:extLst>
    </dgm:pt>
    <dgm:pt modelId="{DCC72ECB-0486-47D6-B022-CC1AFED296B5}" type="pres">
      <dgm:prSet presAssocID="{AC2080BE-CF70-4EE6-A08F-BDF7DDD79755}" presName="spaceRect" presStyleCnt="0"/>
      <dgm:spPr/>
    </dgm:pt>
    <dgm:pt modelId="{8A7511EB-F172-46FC-9A18-AEE2B54525CD}" type="pres">
      <dgm:prSet presAssocID="{AC2080BE-CF70-4EE6-A08F-BDF7DDD79755}" presName="parTx" presStyleLbl="revTx" presStyleIdx="1" presStyleCnt="7">
        <dgm:presLayoutVars>
          <dgm:chMax val="0"/>
          <dgm:chPref val="0"/>
        </dgm:presLayoutVars>
      </dgm:prSet>
      <dgm:spPr/>
      <dgm:t>
        <a:bodyPr/>
        <a:lstStyle/>
        <a:p>
          <a:endParaRPr lang="en-US"/>
        </a:p>
      </dgm:t>
    </dgm:pt>
    <dgm:pt modelId="{9C2249F2-B87F-40A3-9BC2-0EC2E9954FE3}" type="pres">
      <dgm:prSet presAssocID="{74AECC1A-5944-404B-9984-CE9B3545559E}" presName="sibTrans" presStyleCnt="0"/>
      <dgm:spPr/>
    </dgm:pt>
    <dgm:pt modelId="{8AAEEB5D-2E09-42E1-86D1-7B2E98C15B96}" type="pres">
      <dgm:prSet presAssocID="{974AB5F5-4C5D-4879-859D-86F4607E47E1}" presName="compNode" presStyleCnt="0"/>
      <dgm:spPr/>
    </dgm:pt>
    <dgm:pt modelId="{12577D9F-4CDC-4108-9047-B2D54E134839}" type="pres">
      <dgm:prSet presAssocID="{974AB5F5-4C5D-4879-859D-86F4607E47E1}" presName="bgRect" presStyleLbl="bgShp" presStyleIdx="2" presStyleCnt="7"/>
      <dgm:spPr/>
    </dgm:pt>
    <dgm:pt modelId="{7ECA3B13-F68E-48BA-8CC3-3AF6BFDA3505}" type="pres">
      <dgm:prSet presAssocID="{974AB5F5-4C5D-4879-859D-86F4607E47E1}" presName="iconRect" presStyleLbl="node1" presStyleIdx="2" presStyleCnt="7"/>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rain"/>
        </a:ext>
      </dgm:extLst>
    </dgm:pt>
    <dgm:pt modelId="{122E202B-2FA5-4642-86F4-8DA437E7F69A}" type="pres">
      <dgm:prSet presAssocID="{974AB5F5-4C5D-4879-859D-86F4607E47E1}" presName="spaceRect" presStyleCnt="0"/>
      <dgm:spPr/>
    </dgm:pt>
    <dgm:pt modelId="{A7AD7809-3B39-415B-9777-F9C5596EF927}" type="pres">
      <dgm:prSet presAssocID="{974AB5F5-4C5D-4879-859D-86F4607E47E1}" presName="parTx" presStyleLbl="revTx" presStyleIdx="2" presStyleCnt="7">
        <dgm:presLayoutVars>
          <dgm:chMax val="0"/>
          <dgm:chPref val="0"/>
        </dgm:presLayoutVars>
      </dgm:prSet>
      <dgm:spPr/>
      <dgm:t>
        <a:bodyPr/>
        <a:lstStyle/>
        <a:p>
          <a:endParaRPr lang="en-US"/>
        </a:p>
      </dgm:t>
    </dgm:pt>
    <dgm:pt modelId="{3F9DBD13-0C69-465A-8133-1FA6B3DDC844}" type="pres">
      <dgm:prSet presAssocID="{0C80D2EF-818E-47C0-A7C6-DE372FAD498D}" presName="sibTrans" presStyleCnt="0"/>
      <dgm:spPr/>
    </dgm:pt>
    <dgm:pt modelId="{2CE03B49-3A0C-4B10-8417-C89A56881083}" type="pres">
      <dgm:prSet presAssocID="{AA73015B-2852-407F-9F13-6BB1B437342E}" presName="compNode" presStyleCnt="0"/>
      <dgm:spPr/>
    </dgm:pt>
    <dgm:pt modelId="{3FE221F6-A27F-4AB6-B29A-88206C9E1980}" type="pres">
      <dgm:prSet presAssocID="{AA73015B-2852-407F-9F13-6BB1B437342E}" presName="bgRect" presStyleLbl="bgShp" presStyleIdx="3" presStyleCnt="7"/>
      <dgm:spPr/>
      <dgm:t>
        <a:bodyPr/>
        <a:lstStyle/>
        <a:p>
          <a:endParaRPr lang="en-US"/>
        </a:p>
      </dgm:t>
    </dgm:pt>
    <dgm:pt modelId="{01124EA9-AB6C-4AA1-B0ED-EC2647E42488}" type="pres">
      <dgm:prSet presAssocID="{AA73015B-2852-407F-9F13-6BB1B437342E}" presName="iconRect" presStyleLbl="node1" presStyleIdx="3" presStyleCnt="7"/>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Heart with Pulse"/>
        </a:ext>
      </dgm:extLst>
    </dgm:pt>
    <dgm:pt modelId="{4A312A00-DAB2-425B-8570-08EF9FFCAD29}" type="pres">
      <dgm:prSet presAssocID="{AA73015B-2852-407F-9F13-6BB1B437342E}" presName="spaceRect" presStyleCnt="0"/>
      <dgm:spPr/>
    </dgm:pt>
    <dgm:pt modelId="{4256C96E-6504-4E9D-8F74-B6CB0B61780A}" type="pres">
      <dgm:prSet presAssocID="{AA73015B-2852-407F-9F13-6BB1B437342E}" presName="parTx" presStyleLbl="revTx" presStyleIdx="3" presStyleCnt="7">
        <dgm:presLayoutVars>
          <dgm:chMax val="0"/>
          <dgm:chPref val="0"/>
        </dgm:presLayoutVars>
      </dgm:prSet>
      <dgm:spPr/>
      <dgm:t>
        <a:bodyPr/>
        <a:lstStyle/>
        <a:p>
          <a:endParaRPr lang="en-US"/>
        </a:p>
      </dgm:t>
    </dgm:pt>
    <dgm:pt modelId="{9506801C-6AAC-4522-96E8-A0F27C561ABD}" type="pres">
      <dgm:prSet presAssocID="{2504FC73-EF0B-4035-A19C-08A197D3E197}" presName="sibTrans" presStyleCnt="0"/>
      <dgm:spPr/>
    </dgm:pt>
    <dgm:pt modelId="{FC0293C0-440B-4210-9F82-69813FE48098}" type="pres">
      <dgm:prSet presAssocID="{081AE366-65D6-4C22-93F4-39A19E7D9B58}" presName="compNode" presStyleCnt="0"/>
      <dgm:spPr/>
    </dgm:pt>
    <dgm:pt modelId="{96DA80DD-D90B-45A3-B9B8-E792108EBD96}" type="pres">
      <dgm:prSet presAssocID="{081AE366-65D6-4C22-93F4-39A19E7D9B58}" presName="bgRect" presStyleLbl="bgShp" presStyleIdx="4" presStyleCnt="7"/>
      <dgm:spPr/>
    </dgm:pt>
    <dgm:pt modelId="{CDAB62E8-CC20-4089-B8C3-BAFC28F78FE3}" type="pres">
      <dgm:prSet presAssocID="{081AE366-65D6-4C22-93F4-39A19E7D9B58}" presName="iconRect" presStyleLbl="node1" presStyleIdx="4" presStyleCnt="7"/>
      <dgm:spPr>
        <a:blipFill rotWithShape="1">
          <a:blip xmlns:r="http://schemas.openxmlformats.org/officeDocument/2006/relationships" r:embed="rId9"/>
          <a:stretch>
            <a:fillRect/>
          </a:stretch>
        </a:blipFill>
        <a:ln>
          <a:noFill/>
        </a:ln>
      </dgm:spPr>
      <dgm:t>
        <a:bodyPr/>
        <a:lstStyle/>
        <a:p>
          <a:endParaRPr lang="en-US"/>
        </a:p>
      </dgm:t>
      <dgm:extLst>
        <a:ext uri="{E40237B7-FDA0-4F09-8148-C483321AD2D9}">
          <dgm14:cNvPr xmlns:dgm14="http://schemas.microsoft.com/office/drawing/2010/diagram" id="0" name="" descr="Stethoscope"/>
        </a:ext>
      </dgm:extLst>
    </dgm:pt>
    <dgm:pt modelId="{CCA628BE-0252-429C-A619-497A8206CCBB}" type="pres">
      <dgm:prSet presAssocID="{081AE366-65D6-4C22-93F4-39A19E7D9B58}" presName="spaceRect" presStyleCnt="0"/>
      <dgm:spPr/>
    </dgm:pt>
    <dgm:pt modelId="{7A5DC63A-AD96-43E3-A57B-9F913703E40D}" type="pres">
      <dgm:prSet presAssocID="{081AE366-65D6-4C22-93F4-39A19E7D9B58}" presName="parTx" presStyleLbl="revTx" presStyleIdx="4" presStyleCnt="7">
        <dgm:presLayoutVars>
          <dgm:chMax val="0"/>
          <dgm:chPref val="0"/>
        </dgm:presLayoutVars>
      </dgm:prSet>
      <dgm:spPr/>
      <dgm:t>
        <a:bodyPr/>
        <a:lstStyle/>
        <a:p>
          <a:endParaRPr lang="en-US"/>
        </a:p>
      </dgm:t>
    </dgm:pt>
    <dgm:pt modelId="{BBF4BBD3-0915-4A32-A83B-12D0D02DAC07}" type="pres">
      <dgm:prSet presAssocID="{F7C5A2AB-55B4-460F-A511-AED121065966}" presName="sibTrans" presStyleCnt="0"/>
      <dgm:spPr/>
    </dgm:pt>
    <dgm:pt modelId="{7B2C092C-6159-4766-8857-EB277286D828}" type="pres">
      <dgm:prSet presAssocID="{F0FEF28D-5D79-470D-B959-73B574695B4F}" presName="compNode" presStyleCnt="0"/>
      <dgm:spPr/>
    </dgm:pt>
    <dgm:pt modelId="{873CEFEC-B67B-4669-9AE2-415AB13DA05C}" type="pres">
      <dgm:prSet presAssocID="{F0FEF28D-5D79-470D-B959-73B574695B4F}" presName="bgRect" presStyleLbl="bgShp" presStyleIdx="5" presStyleCnt="7"/>
      <dgm:spPr/>
    </dgm:pt>
    <dgm:pt modelId="{B86E285F-5E43-4A45-BC6E-3D90A29F3D0F}" type="pres">
      <dgm:prSet presAssocID="{F0FEF28D-5D79-470D-B959-73B574695B4F}" presName="iconRect" presStyleLbl="node1" presStyleIdx="5" presStyleCnt="7"/>
      <dgm:spPr>
        <a:blipFill rotWithShape="1">
          <a:blip xmlns:r="http://schemas.openxmlformats.org/officeDocument/2006/relationships" r:embed="rId10"/>
          <a:stretch>
            <a:fillRect/>
          </a:stretch>
        </a:blipFill>
        <a:ln>
          <a:noFill/>
        </a:ln>
      </dgm:spPr>
      <dgm:t>
        <a:bodyPr/>
        <a:lstStyle/>
        <a:p>
          <a:endParaRPr lang="en-US"/>
        </a:p>
      </dgm:t>
      <dgm:extLst>
        <a:ext uri="{E40237B7-FDA0-4F09-8148-C483321AD2D9}">
          <dgm14:cNvPr xmlns:dgm14="http://schemas.microsoft.com/office/drawing/2010/diagram" id="0" name="" descr="Medicine"/>
        </a:ext>
      </dgm:extLst>
    </dgm:pt>
    <dgm:pt modelId="{50856E72-18CC-438D-8335-18BE702D1EAE}" type="pres">
      <dgm:prSet presAssocID="{F0FEF28D-5D79-470D-B959-73B574695B4F}" presName="spaceRect" presStyleCnt="0"/>
      <dgm:spPr/>
    </dgm:pt>
    <dgm:pt modelId="{D0D78994-5BB3-4B61-82F1-FE0D0D8979F0}" type="pres">
      <dgm:prSet presAssocID="{F0FEF28D-5D79-470D-B959-73B574695B4F}" presName="parTx" presStyleLbl="revTx" presStyleIdx="5" presStyleCnt="7">
        <dgm:presLayoutVars>
          <dgm:chMax val="0"/>
          <dgm:chPref val="0"/>
        </dgm:presLayoutVars>
      </dgm:prSet>
      <dgm:spPr/>
      <dgm:t>
        <a:bodyPr/>
        <a:lstStyle/>
        <a:p>
          <a:endParaRPr lang="en-US"/>
        </a:p>
      </dgm:t>
    </dgm:pt>
    <dgm:pt modelId="{34005A26-656D-4395-9E50-DB3924BA013C}" type="pres">
      <dgm:prSet presAssocID="{480C3F95-BE98-447F-9A97-0A9E14D12AC9}" presName="sibTrans" presStyleCnt="0"/>
      <dgm:spPr/>
    </dgm:pt>
    <dgm:pt modelId="{7A82CF32-CF52-430E-864D-3C9E53AA04FA}" type="pres">
      <dgm:prSet presAssocID="{5B32BD41-E29A-48FD-813D-B56744FCA2C4}" presName="compNode" presStyleCnt="0"/>
      <dgm:spPr/>
    </dgm:pt>
    <dgm:pt modelId="{7B33044B-97EA-4770-814E-1C2D0EB0DE5E}" type="pres">
      <dgm:prSet presAssocID="{5B32BD41-E29A-48FD-813D-B56744FCA2C4}" presName="bgRect" presStyleLbl="bgShp" presStyleIdx="6" presStyleCnt="7"/>
      <dgm:spPr/>
    </dgm:pt>
    <dgm:pt modelId="{0B21B2AF-20D5-4A9E-8AAE-58814C2F2B97}" type="pres">
      <dgm:prSet presAssocID="{5B32BD41-E29A-48FD-813D-B56744FCA2C4}" presName="iconRect" presStyleLbl="node1" presStyleIdx="6" presStyleCnt="7"/>
      <dgm:spPr>
        <a:blipFill rotWithShape="1">
          <a:blip xmlns:r="http://schemas.openxmlformats.org/officeDocument/2006/relationships" r:embed="rId11"/>
          <a:stretch>
            <a:fillRect/>
          </a:stretch>
        </a:blipFill>
        <a:ln>
          <a:noFill/>
        </a:ln>
      </dgm:spPr>
      <dgm:t>
        <a:bodyPr/>
        <a:lstStyle/>
        <a:p>
          <a:endParaRPr lang="en-US"/>
        </a:p>
      </dgm:t>
      <dgm:extLst>
        <a:ext uri="{E40237B7-FDA0-4F09-8148-C483321AD2D9}">
          <dgm14:cNvPr xmlns:dgm14="http://schemas.microsoft.com/office/drawing/2010/diagram" id="0" name="" descr="Glue"/>
        </a:ext>
      </dgm:extLst>
    </dgm:pt>
    <dgm:pt modelId="{80017C23-98EF-4BED-8301-5D72E08C0180}" type="pres">
      <dgm:prSet presAssocID="{5B32BD41-E29A-48FD-813D-B56744FCA2C4}" presName="spaceRect" presStyleCnt="0"/>
      <dgm:spPr/>
    </dgm:pt>
    <dgm:pt modelId="{A6129311-7B22-45CE-B002-95764D1B83F8}" type="pres">
      <dgm:prSet presAssocID="{5B32BD41-E29A-48FD-813D-B56744FCA2C4}" presName="parTx" presStyleLbl="revTx" presStyleIdx="6" presStyleCnt="7">
        <dgm:presLayoutVars>
          <dgm:chMax val="0"/>
          <dgm:chPref val="0"/>
        </dgm:presLayoutVars>
      </dgm:prSet>
      <dgm:spPr/>
      <dgm:t>
        <a:bodyPr/>
        <a:lstStyle/>
        <a:p>
          <a:endParaRPr lang="en-US"/>
        </a:p>
      </dgm:t>
    </dgm:pt>
  </dgm:ptLst>
  <dgm:cxnLst>
    <dgm:cxn modelId="{8110EA5D-9DD1-413C-9C6C-089DA4B2BF9C}" type="presOf" srcId="{974AB5F5-4C5D-4879-859D-86F4607E47E1}" destId="{A7AD7809-3B39-415B-9777-F9C5596EF927}" srcOrd="0" destOrd="0" presId="urn:microsoft.com/office/officeart/2018/2/layout/IconVerticalSolidList"/>
    <dgm:cxn modelId="{B175F1FF-368A-4638-B755-481E5BD6CABB}" srcId="{747F0EF5-696B-48DE-BDEE-C3E75BC7460D}" destId="{974AB5F5-4C5D-4879-859D-86F4607E47E1}" srcOrd="2" destOrd="0" parTransId="{A689AB23-5086-475E-86E8-873003432442}" sibTransId="{0C80D2EF-818E-47C0-A7C6-DE372FAD498D}"/>
    <dgm:cxn modelId="{3DD7B954-E0B7-4A69-AAF8-A9D56FDFD457}" srcId="{747F0EF5-696B-48DE-BDEE-C3E75BC7460D}" destId="{081AE366-65D6-4C22-93F4-39A19E7D9B58}" srcOrd="4" destOrd="0" parTransId="{D8C1066F-DC6B-4B73-9D02-21A08623EBE7}" sibTransId="{F7C5A2AB-55B4-460F-A511-AED121065966}"/>
    <dgm:cxn modelId="{B7D954BE-106B-4231-A2A7-139C88031B8E}" srcId="{747F0EF5-696B-48DE-BDEE-C3E75BC7460D}" destId="{A01C00B9-D1DB-4E49-B188-8AB7E2CCE434}" srcOrd="0" destOrd="0" parTransId="{C755F717-3B46-496C-9491-1046D0A2C65E}" sibTransId="{4446F55A-0B4D-44AB-8A89-F138DEC8D1BE}"/>
    <dgm:cxn modelId="{ED218BDA-C9AF-4095-B9BE-A41ACC620D16}" type="presOf" srcId="{AC2080BE-CF70-4EE6-A08F-BDF7DDD79755}" destId="{8A7511EB-F172-46FC-9A18-AEE2B54525CD}" srcOrd="0" destOrd="0" presId="urn:microsoft.com/office/officeart/2018/2/layout/IconVerticalSolidList"/>
    <dgm:cxn modelId="{D9265ACE-CCC9-40B6-9C49-CA5817E9639A}" srcId="{747F0EF5-696B-48DE-BDEE-C3E75BC7460D}" destId="{F0FEF28D-5D79-470D-B959-73B574695B4F}" srcOrd="5" destOrd="0" parTransId="{5D5C8F82-7D45-44DA-A571-E65855B2E39A}" sibTransId="{480C3F95-BE98-447F-9A97-0A9E14D12AC9}"/>
    <dgm:cxn modelId="{704D70C5-0A53-4022-B671-D68F2B040FBD}" srcId="{747F0EF5-696B-48DE-BDEE-C3E75BC7460D}" destId="{AA73015B-2852-407F-9F13-6BB1B437342E}" srcOrd="3" destOrd="0" parTransId="{1AB35CCA-8F9A-4368-9925-AA65239A0D61}" sibTransId="{2504FC73-EF0B-4035-A19C-08A197D3E197}"/>
    <dgm:cxn modelId="{0FAD82DA-BA9E-40F1-88FD-EDB41C67230F}" type="presOf" srcId="{A01C00B9-D1DB-4E49-B188-8AB7E2CCE434}" destId="{1EF4A0BA-2DFD-42E4-81A5-CFEDA84E86C8}" srcOrd="0" destOrd="0" presId="urn:microsoft.com/office/officeart/2018/2/layout/IconVerticalSolidList"/>
    <dgm:cxn modelId="{A6A68F5D-CEB8-442C-93B2-67460274F6F3}" srcId="{747F0EF5-696B-48DE-BDEE-C3E75BC7460D}" destId="{AC2080BE-CF70-4EE6-A08F-BDF7DDD79755}" srcOrd="1" destOrd="0" parTransId="{12E92027-A282-4E5F-B7B9-E5EF70B1E985}" sibTransId="{74AECC1A-5944-404B-9984-CE9B3545559E}"/>
    <dgm:cxn modelId="{BB9672F1-BF3A-442C-85A2-616072BC166D}" srcId="{747F0EF5-696B-48DE-BDEE-C3E75BC7460D}" destId="{5B32BD41-E29A-48FD-813D-B56744FCA2C4}" srcOrd="6" destOrd="0" parTransId="{C6196C05-F009-42D6-B28D-6256C0EA4410}" sibTransId="{8891FAF0-78B3-4B4E-96AB-69354AF1511A}"/>
    <dgm:cxn modelId="{86CEF35F-6A52-4F66-AAE1-370D770486F6}" type="presOf" srcId="{5B32BD41-E29A-48FD-813D-B56744FCA2C4}" destId="{A6129311-7B22-45CE-B002-95764D1B83F8}" srcOrd="0" destOrd="0" presId="urn:microsoft.com/office/officeart/2018/2/layout/IconVerticalSolidList"/>
    <dgm:cxn modelId="{88166498-0184-49E6-ADB6-1C104F125797}" type="presOf" srcId="{081AE366-65D6-4C22-93F4-39A19E7D9B58}" destId="{7A5DC63A-AD96-43E3-A57B-9F913703E40D}" srcOrd="0" destOrd="0" presId="urn:microsoft.com/office/officeart/2018/2/layout/IconVerticalSolidList"/>
    <dgm:cxn modelId="{1217CEA6-DAD4-4E77-A3BE-E97045FC3B86}" type="presOf" srcId="{F0FEF28D-5D79-470D-B959-73B574695B4F}" destId="{D0D78994-5BB3-4B61-82F1-FE0D0D8979F0}" srcOrd="0" destOrd="0" presId="urn:microsoft.com/office/officeart/2018/2/layout/IconVerticalSolidList"/>
    <dgm:cxn modelId="{0285CB73-4F2B-491D-8883-E958E4245556}" type="presOf" srcId="{AA73015B-2852-407F-9F13-6BB1B437342E}" destId="{4256C96E-6504-4E9D-8F74-B6CB0B61780A}" srcOrd="0" destOrd="0" presId="urn:microsoft.com/office/officeart/2018/2/layout/IconVerticalSolidList"/>
    <dgm:cxn modelId="{8B66CAC1-A49C-421E-A1EE-CB2999A0FB41}" type="presOf" srcId="{747F0EF5-696B-48DE-BDEE-C3E75BC7460D}" destId="{AD5886CD-9190-4B78-A418-D590818BC610}" srcOrd="0" destOrd="0" presId="urn:microsoft.com/office/officeart/2018/2/layout/IconVerticalSolidList"/>
    <dgm:cxn modelId="{76652534-DC5F-451E-9660-B840D650A7CB}" type="presParOf" srcId="{AD5886CD-9190-4B78-A418-D590818BC610}" destId="{7FDD11A4-5CFF-492E-98E1-B46A30729FA0}" srcOrd="0" destOrd="0" presId="urn:microsoft.com/office/officeart/2018/2/layout/IconVerticalSolidList"/>
    <dgm:cxn modelId="{2F7B0746-3E56-4D3A-B994-AF63BCDC43DA}" type="presParOf" srcId="{7FDD11A4-5CFF-492E-98E1-B46A30729FA0}" destId="{3FEA41B9-4D37-4AA9-988F-9EDAEEE5707E}" srcOrd="0" destOrd="0" presId="urn:microsoft.com/office/officeart/2018/2/layout/IconVerticalSolidList"/>
    <dgm:cxn modelId="{E7F41E16-8F5D-4901-BF30-D74EB1189126}" type="presParOf" srcId="{7FDD11A4-5CFF-492E-98E1-B46A30729FA0}" destId="{4BC4B042-1D28-4FB5-8221-4F5C7FB25A49}" srcOrd="1" destOrd="0" presId="urn:microsoft.com/office/officeart/2018/2/layout/IconVerticalSolidList"/>
    <dgm:cxn modelId="{10256F01-3367-4D07-BBEC-EE197D18A920}" type="presParOf" srcId="{7FDD11A4-5CFF-492E-98E1-B46A30729FA0}" destId="{EBD900BD-771A-4001-AECB-FEBF9250B71A}" srcOrd="2" destOrd="0" presId="urn:microsoft.com/office/officeart/2018/2/layout/IconVerticalSolidList"/>
    <dgm:cxn modelId="{2E7F891D-C692-4988-822C-A79E7ACD27AF}" type="presParOf" srcId="{7FDD11A4-5CFF-492E-98E1-B46A30729FA0}" destId="{1EF4A0BA-2DFD-42E4-81A5-CFEDA84E86C8}" srcOrd="3" destOrd="0" presId="urn:microsoft.com/office/officeart/2018/2/layout/IconVerticalSolidList"/>
    <dgm:cxn modelId="{C7A035E6-A2F6-462A-A2AE-81CC8BBDAEAE}" type="presParOf" srcId="{AD5886CD-9190-4B78-A418-D590818BC610}" destId="{5A707592-D5F7-4609-9D54-36A2E1A42FCB}" srcOrd="1" destOrd="0" presId="urn:microsoft.com/office/officeart/2018/2/layout/IconVerticalSolidList"/>
    <dgm:cxn modelId="{E623F836-76BE-4A23-9309-C2EC9935E13E}" type="presParOf" srcId="{AD5886CD-9190-4B78-A418-D590818BC610}" destId="{82EE134D-2A01-4EFD-906D-C805410FBD3E}" srcOrd="2" destOrd="0" presId="urn:microsoft.com/office/officeart/2018/2/layout/IconVerticalSolidList"/>
    <dgm:cxn modelId="{20BE1938-CE2C-49C5-B81C-C661472E28AC}" type="presParOf" srcId="{82EE134D-2A01-4EFD-906D-C805410FBD3E}" destId="{DD856C3D-A4D9-405A-ACF2-695A5E60FD1D}" srcOrd="0" destOrd="0" presId="urn:microsoft.com/office/officeart/2018/2/layout/IconVerticalSolidList"/>
    <dgm:cxn modelId="{261F6B9F-8CCA-40D3-B4DB-16CAA6B730D2}" type="presParOf" srcId="{82EE134D-2A01-4EFD-906D-C805410FBD3E}" destId="{B1F7F6FD-593C-493D-B6F0-787CA18A754F}" srcOrd="1" destOrd="0" presId="urn:microsoft.com/office/officeart/2018/2/layout/IconVerticalSolidList"/>
    <dgm:cxn modelId="{C672E23C-118A-4D13-BB26-2FA72A8D89B6}" type="presParOf" srcId="{82EE134D-2A01-4EFD-906D-C805410FBD3E}" destId="{DCC72ECB-0486-47D6-B022-CC1AFED296B5}" srcOrd="2" destOrd="0" presId="urn:microsoft.com/office/officeart/2018/2/layout/IconVerticalSolidList"/>
    <dgm:cxn modelId="{C8E81C05-2882-479C-8209-645B5CBAC70B}" type="presParOf" srcId="{82EE134D-2A01-4EFD-906D-C805410FBD3E}" destId="{8A7511EB-F172-46FC-9A18-AEE2B54525CD}" srcOrd="3" destOrd="0" presId="urn:microsoft.com/office/officeart/2018/2/layout/IconVerticalSolidList"/>
    <dgm:cxn modelId="{9A655C82-86C1-4631-93FD-D152F685C400}" type="presParOf" srcId="{AD5886CD-9190-4B78-A418-D590818BC610}" destId="{9C2249F2-B87F-40A3-9BC2-0EC2E9954FE3}" srcOrd="3" destOrd="0" presId="urn:microsoft.com/office/officeart/2018/2/layout/IconVerticalSolidList"/>
    <dgm:cxn modelId="{1061394E-F3FA-488C-A3CF-E1761792B962}" type="presParOf" srcId="{AD5886CD-9190-4B78-A418-D590818BC610}" destId="{8AAEEB5D-2E09-42E1-86D1-7B2E98C15B96}" srcOrd="4" destOrd="0" presId="urn:microsoft.com/office/officeart/2018/2/layout/IconVerticalSolidList"/>
    <dgm:cxn modelId="{B9B9E32F-797E-469B-A424-C1C419802EE4}" type="presParOf" srcId="{8AAEEB5D-2E09-42E1-86D1-7B2E98C15B96}" destId="{12577D9F-4CDC-4108-9047-B2D54E134839}" srcOrd="0" destOrd="0" presId="urn:microsoft.com/office/officeart/2018/2/layout/IconVerticalSolidList"/>
    <dgm:cxn modelId="{C38D78D3-3898-4660-8156-76E2AFD8AD80}" type="presParOf" srcId="{8AAEEB5D-2E09-42E1-86D1-7B2E98C15B96}" destId="{7ECA3B13-F68E-48BA-8CC3-3AF6BFDA3505}" srcOrd="1" destOrd="0" presId="urn:microsoft.com/office/officeart/2018/2/layout/IconVerticalSolidList"/>
    <dgm:cxn modelId="{834A078F-ED8A-46C9-9A37-5FFB948D6079}" type="presParOf" srcId="{8AAEEB5D-2E09-42E1-86D1-7B2E98C15B96}" destId="{122E202B-2FA5-4642-86F4-8DA437E7F69A}" srcOrd="2" destOrd="0" presId="urn:microsoft.com/office/officeart/2018/2/layout/IconVerticalSolidList"/>
    <dgm:cxn modelId="{4371FADB-DA3D-4527-B2E7-CCB1FD43382E}" type="presParOf" srcId="{8AAEEB5D-2E09-42E1-86D1-7B2E98C15B96}" destId="{A7AD7809-3B39-415B-9777-F9C5596EF927}" srcOrd="3" destOrd="0" presId="urn:microsoft.com/office/officeart/2018/2/layout/IconVerticalSolidList"/>
    <dgm:cxn modelId="{4DA3597E-E6B5-4CB7-B540-DBD1EA90C3A3}" type="presParOf" srcId="{AD5886CD-9190-4B78-A418-D590818BC610}" destId="{3F9DBD13-0C69-465A-8133-1FA6B3DDC844}" srcOrd="5" destOrd="0" presId="urn:microsoft.com/office/officeart/2018/2/layout/IconVerticalSolidList"/>
    <dgm:cxn modelId="{8F9EBD4B-11D7-4A26-B232-292CE31953EF}" type="presParOf" srcId="{AD5886CD-9190-4B78-A418-D590818BC610}" destId="{2CE03B49-3A0C-4B10-8417-C89A56881083}" srcOrd="6" destOrd="0" presId="urn:microsoft.com/office/officeart/2018/2/layout/IconVerticalSolidList"/>
    <dgm:cxn modelId="{8091606A-C76F-414F-96E7-CE3B0074189E}" type="presParOf" srcId="{2CE03B49-3A0C-4B10-8417-C89A56881083}" destId="{3FE221F6-A27F-4AB6-B29A-88206C9E1980}" srcOrd="0" destOrd="0" presId="urn:microsoft.com/office/officeart/2018/2/layout/IconVerticalSolidList"/>
    <dgm:cxn modelId="{758C2B8A-DB2D-4A55-8085-626565B3D372}" type="presParOf" srcId="{2CE03B49-3A0C-4B10-8417-C89A56881083}" destId="{01124EA9-AB6C-4AA1-B0ED-EC2647E42488}" srcOrd="1" destOrd="0" presId="urn:microsoft.com/office/officeart/2018/2/layout/IconVerticalSolidList"/>
    <dgm:cxn modelId="{8315BF15-FD87-40B4-A619-2D9EB40EDB0F}" type="presParOf" srcId="{2CE03B49-3A0C-4B10-8417-C89A56881083}" destId="{4A312A00-DAB2-425B-8570-08EF9FFCAD29}" srcOrd="2" destOrd="0" presId="urn:microsoft.com/office/officeart/2018/2/layout/IconVerticalSolidList"/>
    <dgm:cxn modelId="{C8728F0E-27F2-432A-9B14-C88C0C9EDE8E}" type="presParOf" srcId="{2CE03B49-3A0C-4B10-8417-C89A56881083}" destId="{4256C96E-6504-4E9D-8F74-B6CB0B61780A}" srcOrd="3" destOrd="0" presId="urn:microsoft.com/office/officeart/2018/2/layout/IconVerticalSolidList"/>
    <dgm:cxn modelId="{62200969-C536-4437-BA40-7A42D32B97EC}" type="presParOf" srcId="{AD5886CD-9190-4B78-A418-D590818BC610}" destId="{9506801C-6AAC-4522-96E8-A0F27C561ABD}" srcOrd="7" destOrd="0" presId="urn:microsoft.com/office/officeart/2018/2/layout/IconVerticalSolidList"/>
    <dgm:cxn modelId="{9F6CEBE2-3BEC-49A5-AD1C-3919A02168BB}" type="presParOf" srcId="{AD5886CD-9190-4B78-A418-D590818BC610}" destId="{FC0293C0-440B-4210-9F82-69813FE48098}" srcOrd="8" destOrd="0" presId="urn:microsoft.com/office/officeart/2018/2/layout/IconVerticalSolidList"/>
    <dgm:cxn modelId="{3B53D9AE-8DC0-4B39-A275-A71A7DD1E52B}" type="presParOf" srcId="{FC0293C0-440B-4210-9F82-69813FE48098}" destId="{96DA80DD-D90B-45A3-B9B8-E792108EBD96}" srcOrd="0" destOrd="0" presId="urn:microsoft.com/office/officeart/2018/2/layout/IconVerticalSolidList"/>
    <dgm:cxn modelId="{52A5AE9E-B4B8-429F-97C6-8DF321C5DDDC}" type="presParOf" srcId="{FC0293C0-440B-4210-9F82-69813FE48098}" destId="{CDAB62E8-CC20-4089-B8C3-BAFC28F78FE3}" srcOrd="1" destOrd="0" presId="urn:microsoft.com/office/officeart/2018/2/layout/IconVerticalSolidList"/>
    <dgm:cxn modelId="{46828592-E4A5-4FE7-AEAA-5A32F6CD90CF}" type="presParOf" srcId="{FC0293C0-440B-4210-9F82-69813FE48098}" destId="{CCA628BE-0252-429C-A619-497A8206CCBB}" srcOrd="2" destOrd="0" presId="urn:microsoft.com/office/officeart/2018/2/layout/IconVerticalSolidList"/>
    <dgm:cxn modelId="{41274BD9-978A-4692-B85C-9EA2FFD1CAFB}" type="presParOf" srcId="{FC0293C0-440B-4210-9F82-69813FE48098}" destId="{7A5DC63A-AD96-43E3-A57B-9F913703E40D}" srcOrd="3" destOrd="0" presId="urn:microsoft.com/office/officeart/2018/2/layout/IconVerticalSolidList"/>
    <dgm:cxn modelId="{BBE8E08D-49E4-4451-8D17-027B84BD2DD4}" type="presParOf" srcId="{AD5886CD-9190-4B78-A418-D590818BC610}" destId="{BBF4BBD3-0915-4A32-A83B-12D0D02DAC07}" srcOrd="9" destOrd="0" presId="urn:microsoft.com/office/officeart/2018/2/layout/IconVerticalSolidList"/>
    <dgm:cxn modelId="{0F84BA95-5777-4C7A-BFFA-25497814BB26}" type="presParOf" srcId="{AD5886CD-9190-4B78-A418-D590818BC610}" destId="{7B2C092C-6159-4766-8857-EB277286D828}" srcOrd="10" destOrd="0" presId="urn:microsoft.com/office/officeart/2018/2/layout/IconVerticalSolidList"/>
    <dgm:cxn modelId="{07AD0435-99EE-48B5-B96A-5B4F153E369F}" type="presParOf" srcId="{7B2C092C-6159-4766-8857-EB277286D828}" destId="{873CEFEC-B67B-4669-9AE2-415AB13DA05C}" srcOrd="0" destOrd="0" presId="urn:microsoft.com/office/officeart/2018/2/layout/IconVerticalSolidList"/>
    <dgm:cxn modelId="{581514F3-3261-4237-ABCE-1F5E9C78562E}" type="presParOf" srcId="{7B2C092C-6159-4766-8857-EB277286D828}" destId="{B86E285F-5E43-4A45-BC6E-3D90A29F3D0F}" srcOrd="1" destOrd="0" presId="urn:microsoft.com/office/officeart/2018/2/layout/IconVerticalSolidList"/>
    <dgm:cxn modelId="{7603D81C-6565-4E02-B04B-3AF07D6FAC28}" type="presParOf" srcId="{7B2C092C-6159-4766-8857-EB277286D828}" destId="{50856E72-18CC-438D-8335-18BE702D1EAE}" srcOrd="2" destOrd="0" presId="urn:microsoft.com/office/officeart/2018/2/layout/IconVerticalSolidList"/>
    <dgm:cxn modelId="{4D91224F-A913-43C7-AB5C-EEFFBFF2719C}" type="presParOf" srcId="{7B2C092C-6159-4766-8857-EB277286D828}" destId="{D0D78994-5BB3-4B61-82F1-FE0D0D8979F0}" srcOrd="3" destOrd="0" presId="urn:microsoft.com/office/officeart/2018/2/layout/IconVerticalSolidList"/>
    <dgm:cxn modelId="{921FF7CC-9A08-445E-82C2-87DAAA119A37}" type="presParOf" srcId="{AD5886CD-9190-4B78-A418-D590818BC610}" destId="{34005A26-656D-4395-9E50-DB3924BA013C}" srcOrd="11" destOrd="0" presId="urn:microsoft.com/office/officeart/2018/2/layout/IconVerticalSolidList"/>
    <dgm:cxn modelId="{E922B6A0-ACDD-4218-B5AD-5ED44BF90165}" type="presParOf" srcId="{AD5886CD-9190-4B78-A418-D590818BC610}" destId="{7A82CF32-CF52-430E-864D-3C9E53AA04FA}" srcOrd="12" destOrd="0" presId="urn:microsoft.com/office/officeart/2018/2/layout/IconVerticalSolidList"/>
    <dgm:cxn modelId="{1150B961-324F-479D-AD4A-76EFF75F57AA}" type="presParOf" srcId="{7A82CF32-CF52-430E-864D-3C9E53AA04FA}" destId="{7B33044B-97EA-4770-814E-1C2D0EB0DE5E}" srcOrd="0" destOrd="0" presId="urn:microsoft.com/office/officeart/2018/2/layout/IconVerticalSolidList"/>
    <dgm:cxn modelId="{CD59DF65-D3BE-4CBE-BA17-A9BBCA3AF510}" type="presParOf" srcId="{7A82CF32-CF52-430E-864D-3C9E53AA04FA}" destId="{0B21B2AF-20D5-4A9E-8AAE-58814C2F2B97}" srcOrd="1" destOrd="0" presId="urn:microsoft.com/office/officeart/2018/2/layout/IconVerticalSolidList"/>
    <dgm:cxn modelId="{4FE9BC9E-28EF-4EE4-9CD9-AD92A230F47E}" type="presParOf" srcId="{7A82CF32-CF52-430E-864D-3C9E53AA04FA}" destId="{80017C23-98EF-4BED-8301-5D72E08C0180}" srcOrd="2" destOrd="0" presId="urn:microsoft.com/office/officeart/2018/2/layout/IconVerticalSolidList"/>
    <dgm:cxn modelId="{255152CC-B7A0-4720-ABE9-6F9D0CC1AD2F}" type="presParOf" srcId="{7A82CF32-CF52-430E-864D-3C9E53AA04FA}" destId="{A6129311-7B22-45CE-B002-95764D1B83F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7DE7BD-0586-45C9-B4B2-64DB0B43260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B93DDD3-6D06-4BCB-B958-DB27097E0268}">
      <dgm:prSet/>
      <dgm:spPr/>
      <dgm:t>
        <a:bodyPr/>
        <a:lstStyle/>
        <a:p>
          <a:r>
            <a:rPr lang="en-GB" dirty="0"/>
            <a:t>Schizophrenia is a distorted sense of reality</a:t>
          </a:r>
          <a:endParaRPr lang="en-US" dirty="0"/>
        </a:p>
      </dgm:t>
    </dgm:pt>
    <dgm:pt modelId="{5BBF5E70-D117-4965-8256-D5920CFA23D3}" type="parTrans" cxnId="{878634F5-E2DA-4B04-B8EF-2F67ADEEBCB2}">
      <dgm:prSet/>
      <dgm:spPr/>
      <dgm:t>
        <a:bodyPr/>
        <a:lstStyle/>
        <a:p>
          <a:endParaRPr lang="en-US"/>
        </a:p>
      </dgm:t>
    </dgm:pt>
    <dgm:pt modelId="{2F0A4646-6BBA-4A57-B059-E3CE57E4D449}" type="sibTrans" cxnId="{878634F5-E2DA-4B04-B8EF-2F67ADEEBCB2}">
      <dgm:prSet/>
      <dgm:spPr/>
      <dgm:t>
        <a:bodyPr/>
        <a:lstStyle/>
        <a:p>
          <a:endParaRPr lang="en-US"/>
        </a:p>
      </dgm:t>
    </dgm:pt>
    <dgm:pt modelId="{E15B730A-758D-49D0-89D0-CD52267F06C8}">
      <dgm:prSet/>
      <dgm:spPr/>
      <dgm:t>
        <a:bodyPr/>
        <a:lstStyle/>
        <a:p>
          <a:r>
            <a:rPr lang="en-GB"/>
            <a:t>Characterised by Positive and Negative Symptoms</a:t>
          </a:r>
          <a:endParaRPr lang="en-US"/>
        </a:p>
      </dgm:t>
    </dgm:pt>
    <dgm:pt modelId="{0E7E7182-BCDF-469D-A0B4-82D93936D338}" type="parTrans" cxnId="{7422E482-388F-4240-9817-6307996A04F0}">
      <dgm:prSet/>
      <dgm:spPr/>
      <dgm:t>
        <a:bodyPr/>
        <a:lstStyle/>
        <a:p>
          <a:endParaRPr lang="en-US"/>
        </a:p>
      </dgm:t>
    </dgm:pt>
    <dgm:pt modelId="{51DC5D4A-AF95-456F-A629-8CFFA0CD070C}" type="sibTrans" cxnId="{7422E482-388F-4240-9817-6307996A04F0}">
      <dgm:prSet/>
      <dgm:spPr/>
      <dgm:t>
        <a:bodyPr/>
        <a:lstStyle/>
        <a:p>
          <a:endParaRPr lang="en-US"/>
        </a:p>
      </dgm:t>
    </dgm:pt>
    <dgm:pt modelId="{94C01251-92EC-47EA-858A-5AD4307A9814}">
      <dgm:prSet/>
      <dgm:spPr/>
      <dgm:t>
        <a:bodyPr/>
        <a:lstStyle/>
        <a:p>
          <a:r>
            <a:rPr lang="en-GB"/>
            <a:t>Psychosis – Hallucinations and Delusions</a:t>
          </a:r>
          <a:endParaRPr lang="en-US"/>
        </a:p>
      </dgm:t>
    </dgm:pt>
    <dgm:pt modelId="{3814A3B1-CA14-464B-B7C4-1707FE312F9A}" type="parTrans" cxnId="{4757A602-B149-46AD-A1F4-1DC94F13A1DE}">
      <dgm:prSet/>
      <dgm:spPr/>
      <dgm:t>
        <a:bodyPr/>
        <a:lstStyle/>
        <a:p>
          <a:endParaRPr lang="en-US"/>
        </a:p>
      </dgm:t>
    </dgm:pt>
    <dgm:pt modelId="{C273FD22-4B35-48AE-932D-6BCFBFDD7FEF}" type="sibTrans" cxnId="{4757A602-B149-46AD-A1F4-1DC94F13A1DE}">
      <dgm:prSet/>
      <dgm:spPr/>
      <dgm:t>
        <a:bodyPr/>
        <a:lstStyle/>
        <a:p>
          <a:endParaRPr lang="en-US"/>
        </a:p>
      </dgm:t>
    </dgm:pt>
    <dgm:pt modelId="{BE749C37-7DB5-401D-B098-3C0893E821F1}">
      <dgm:prSet/>
      <dgm:spPr/>
      <dgm:t>
        <a:bodyPr/>
        <a:lstStyle/>
        <a:p>
          <a:r>
            <a:rPr lang="en-GB" dirty="0"/>
            <a:t>Not Multiple Personality Disorder</a:t>
          </a:r>
          <a:endParaRPr lang="en-US" dirty="0"/>
        </a:p>
      </dgm:t>
    </dgm:pt>
    <dgm:pt modelId="{A4FA4F13-24CD-4EAE-B553-2ED45FE4A203}" type="parTrans" cxnId="{20AAB7CE-FD41-4BE5-84AF-DD7827E5C2A1}">
      <dgm:prSet/>
      <dgm:spPr/>
      <dgm:t>
        <a:bodyPr/>
        <a:lstStyle/>
        <a:p>
          <a:endParaRPr lang="en-US"/>
        </a:p>
      </dgm:t>
    </dgm:pt>
    <dgm:pt modelId="{B7F8C5BA-2931-4663-949F-9B3F452F4E5A}" type="sibTrans" cxnId="{20AAB7CE-FD41-4BE5-84AF-DD7827E5C2A1}">
      <dgm:prSet/>
      <dgm:spPr/>
      <dgm:t>
        <a:bodyPr/>
        <a:lstStyle/>
        <a:p>
          <a:endParaRPr lang="en-US"/>
        </a:p>
      </dgm:t>
    </dgm:pt>
    <dgm:pt modelId="{9BA68F45-AE8E-4D19-9BA7-D1414302A1A0}" type="pres">
      <dgm:prSet presAssocID="{977DE7BD-0586-45C9-B4B2-64DB0B432606}" presName="linear" presStyleCnt="0">
        <dgm:presLayoutVars>
          <dgm:animLvl val="lvl"/>
          <dgm:resizeHandles val="exact"/>
        </dgm:presLayoutVars>
      </dgm:prSet>
      <dgm:spPr/>
      <dgm:t>
        <a:bodyPr/>
        <a:lstStyle/>
        <a:p>
          <a:endParaRPr lang="en-US"/>
        </a:p>
      </dgm:t>
    </dgm:pt>
    <dgm:pt modelId="{8AE53B5B-1B8C-45C6-87DA-5D3C4DE33E38}" type="pres">
      <dgm:prSet presAssocID="{EB93DDD3-6D06-4BCB-B958-DB27097E0268}" presName="parentText" presStyleLbl="node1" presStyleIdx="0" presStyleCnt="4">
        <dgm:presLayoutVars>
          <dgm:chMax val="0"/>
          <dgm:bulletEnabled val="1"/>
        </dgm:presLayoutVars>
      </dgm:prSet>
      <dgm:spPr/>
      <dgm:t>
        <a:bodyPr/>
        <a:lstStyle/>
        <a:p>
          <a:endParaRPr lang="en-US"/>
        </a:p>
      </dgm:t>
    </dgm:pt>
    <dgm:pt modelId="{2613FD95-85B8-4756-AFF1-304CEEEF095C}" type="pres">
      <dgm:prSet presAssocID="{2F0A4646-6BBA-4A57-B059-E3CE57E4D449}" presName="spacer" presStyleCnt="0"/>
      <dgm:spPr/>
    </dgm:pt>
    <dgm:pt modelId="{3A773A3F-AA1F-47D3-A5C7-460A157FE7AE}" type="pres">
      <dgm:prSet presAssocID="{E15B730A-758D-49D0-89D0-CD52267F06C8}" presName="parentText" presStyleLbl="node1" presStyleIdx="1" presStyleCnt="4">
        <dgm:presLayoutVars>
          <dgm:chMax val="0"/>
          <dgm:bulletEnabled val="1"/>
        </dgm:presLayoutVars>
      </dgm:prSet>
      <dgm:spPr/>
      <dgm:t>
        <a:bodyPr/>
        <a:lstStyle/>
        <a:p>
          <a:endParaRPr lang="en-US"/>
        </a:p>
      </dgm:t>
    </dgm:pt>
    <dgm:pt modelId="{B5CB88C0-CA6E-4430-AC7C-FAFF0C0E45A1}" type="pres">
      <dgm:prSet presAssocID="{51DC5D4A-AF95-456F-A629-8CFFA0CD070C}" presName="spacer" presStyleCnt="0"/>
      <dgm:spPr/>
    </dgm:pt>
    <dgm:pt modelId="{94402169-317B-44F2-BB80-8FD030DABFA6}" type="pres">
      <dgm:prSet presAssocID="{94C01251-92EC-47EA-858A-5AD4307A9814}" presName="parentText" presStyleLbl="node1" presStyleIdx="2" presStyleCnt="4">
        <dgm:presLayoutVars>
          <dgm:chMax val="0"/>
          <dgm:bulletEnabled val="1"/>
        </dgm:presLayoutVars>
      </dgm:prSet>
      <dgm:spPr/>
      <dgm:t>
        <a:bodyPr/>
        <a:lstStyle/>
        <a:p>
          <a:endParaRPr lang="en-US"/>
        </a:p>
      </dgm:t>
    </dgm:pt>
    <dgm:pt modelId="{0F9FC201-9978-4AF7-8059-53FB8660A394}" type="pres">
      <dgm:prSet presAssocID="{C273FD22-4B35-48AE-932D-6BCFBFDD7FEF}" presName="spacer" presStyleCnt="0"/>
      <dgm:spPr/>
    </dgm:pt>
    <dgm:pt modelId="{1190D71C-818F-417C-B1F3-6FBDB5619140}" type="pres">
      <dgm:prSet presAssocID="{BE749C37-7DB5-401D-B098-3C0893E821F1}" presName="parentText" presStyleLbl="node1" presStyleIdx="3" presStyleCnt="4">
        <dgm:presLayoutVars>
          <dgm:chMax val="0"/>
          <dgm:bulletEnabled val="1"/>
        </dgm:presLayoutVars>
      </dgm:prSet>
      <dgm:spPr/>
      <dgm:t>
        <a:bodyPr/>
        <a:lstStyle/>
        <a:p>
          <a:endParaRPr lang="en-US"/>
        </a:p>
      </dgm:t>
    </dgm:pt>
  </dgm:ptLst>
  <dgm:cxnLst>
    <dgm:cxn modelId="{878634F5-E2DA-4B04-B8EF-2F67ADEEBCB2}" srcId="{977DE7BD-0586-45C9-B4B2-64DB0B432606}" destId="{EB93DDD3-6D06-4BCB-B958-DB27097E0268}" srcOrd="0" destOrd="0" parTransId="{5BBF5E70-D117-4965-8256-D5920CFA23D3}" sibTransId="{2F0A4646-6BBA-4A57-B059-E3CE57E4D449}"/>
    <dgm:cxn modelId="{20AAB7CE-FD41-4BE5-84AF-DD7827E5C2A1}" srcId="{977DE7BD-0586-45C9-B4B2-64DB0B432606}" destId="{BE749C37-7DB5-401D-B098-3C0893E821F1}" srcOrd="3" destOrd="0" parTransId="{A4FA4F13-24CD-4EAE-B553-2ED45FE4A203}" sibTransId="{B7F8C5BA-2931-4663-949F-9B3F452F4E5A}"/>
    <dgm:cxn modelId="{F82392EF-EDC8-4052-81C9-3C1E63643D22}" type="presOf" srcId="{BE749C37-7DB5-401D-B098-3C0893E821F1}" destId="{1190D71C-818F-417C-B1F3-6FBDB5619140}" srcOrd="0" destOrd="0" presId="urn:microsoft.com/office/officeart/2005/8/layout/vList2"/>
    <dgm:cxn modelId="{4757A602-B149-46AD-A1F4-1DC94F13A1DE}" srcId="{977DE7BD-0586-45C9-B4B2-64DB0B432606}" destId="{94C01251-92EC-47EA-858A-5AD4307A9814}" srcOrd="2" destOrd="0" parTransId="{3814A3B1-CA14-464B-B7C4-1707FE312F9A}" sibTransId="{C273FD22-4B35-48AE-932D-6BCFBFDD7FEF}"/>
    <dgm:cxn modelId="{7422E482-388F-4240-9817-6307996A04F0}" srcId="{977DE7BD-0586-45C9-B4B2-64DB0B432606}" destId="{E15B730A-758D-49D0-89D0-CD52267F06C8}" srcOrd="1" destOrd="0" parTransId="{0E7E7182-BCDF-469D-A0B4-82D93936D338}" sibTransId="{51DC5D4A-AF95-456F-A629-8CFFA0CD070C}"/>
    <dgm:cxn modelId="{10D36781-F0EE-412D-AE88-45676681E1D3}" type="presOf" srcId="{E15B730A-758D-49D0-89D0-CD52267F06C8}" destId="{3A773A3F-AA1F-47D3-A5C7-460A157FE7AE}" srcOrd="0" destOrd="0" presId="urn:microsoft.com/office/officeart/2005/8/layout/vList2"/>
    <dgm:cxn modelId="{1C264B2F-12CD-44CE-A6B5-733669154B01}" type="presOf" srcId="{94C01251-92EC-47EA-858A-5AD4307A9814}" destId="{94402169-317B-44F2-BB80-8FD030DABFA6}" srcOrd="0" destOrd="0" presId="urn:microsoft.com/office/officeart/2005/8/layout/vList2"/>
    <dgm:cxn modelId="{61092F5F-C640-45C0-BC9E-3E798F5D2922}" type="presOf" srcId="{EB93DDD3-6D06-4BCB-B958-DB27097E0268}" destId="{8AE53B5B-1B8C-45C6-87DA-5D3C4DE33E38}" srcOrd="0" destOrd="0" presId="urn:microsoft.com/office/officeart/2005/8/layout/vList2"/>
    <dgm:cxn modelId="{330E8BFB-B7F9-45BC-B09D-E650D0056B0E}" type="presOf" srcId="{977DE7BD-0586-45C9-B4B2-64DB0B432606}" destId="{9BA68F45-AE8E-4D19-9BA7-D1414302A1A0}" srcOrd="0" destOrd="0" presId="urn:microsoft.com/office/officeart/2005/8/layout/vList2"/>
    <dgm:cxn modelId="{71FD2881-F1EE-4FDA-9C30-698205FE1367}" type="presParOf" srcId="{9BA68F45-AE8E-4D19-9BA7-D1414302A1A0}" destId="{8AE53B5B-1B8C-45C6-87DA-5D3C4DE33E38}" srcOrd="0" destOrd="0" presId="urn:microsoft.com/office/officeart/2005/8/layout/vList2"/>
    <dgm:cxn modelId="{1431ECF7-E175-4E5C-9F80-1FA74247C71C}" type="presParOf" srcId="{9BA68F45-AE8E-4D19-9BA7-D1414302A1A0}" destId="{2613FD95-85B8-4756-AFF1-304CEEEF095C}" srcOrd="1" destOrd="0" presId="urn:microsoft.com/office/officeart/2005/8/layout/vList2"/>
    <dgm:cxn modelId="{5A816CC7-3D71-44B8-BEBE-4B82C79586DC}" type="presParOf" srcId="{9BA68F45-AE8E-4D19-9BA7-D1414302A1A0}" destId="{3A773A3F-AA1F-47D3-A5C7-460A157FE7AE}" srcOrd="2" destOrd="0" presId="urn:microsoft.com/office/officeart/2005/8/layout/vList2"/>
    <dgm:cxn modelId="{972A5A46-79E3-4667-A678-F72DE72E1D1D}" type="presParOf" srcId="{9BA68F45-AE8E-4D19-9BA7-D1414302A1A0}" destId="{B5CB88C0-CA6E-4430-AC7C-FAFF0C0E45A1}" srcOrd="3" destOrd="0" presId="urn:microsoft.com/office/officeart/2005/8/layout/vList2"/>
    <dgm:cxn modelId="{8976E921-5E64-44F1-9907-38287472D278}" type="presParOf" srcId="{9BA68F45-AE8E-4D19-9BA7-D1414302A1A0}" destId="{94402169-317B-44F2-BB80-8FD030DABFA6}" srcOrd="4" destOrd="0" presId="urn:microsoft.com/office/officeart/2005/8/layout/vList2"/>
    <dgm:cxn modelId="{909E7002-6337-433A-A50A-DDBA613D6892}" type="presParOf" srcId="{9BA68F45-AE8E-4D19-9BA7-D1414302A1A0}" destId="{0F9FC201-9978-4AF7-8059-53FB8660A394}" srcOrd="5" destOrd="0" presId="urn:microsoft.com/office/officeart/2005/8/layout/vList2"/>
    <dgm:cxn modelId="{E67462F7-BD3F-4B01-A100-99FCAE69D284}" type="presParOf" srcId="{9BA68F45-AE8E-4D19-9BA7-D1414302A1A0}" destId="{1190D71C-818F-417C-B1F3-6FBDB561914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57F99A-FA27-491D-8C57-0F3ECF3CBAF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488FE1C8-D3EC-4098-9C48-391ACFF23935}">
      <dgm:prSet phldrT="[Text]" custT="1"/>
      <dgm:spPr/>
      <dgm:t>
        <a:bodyPr/>
        <a:lstStyle/>
        <a:p>
          <a:r>
            <a:rPr lang="en-GB" sz="4000" dirty="0"/>
            <a:t>S</a:t>
          </a:r>
          <a:r>
            <a:rPr lang="en-GB" sz="1500" dirty="0"/>
            <a:t>it Squarely</a:t>
          </a:r>
        </a:p>
      </dgm:t>
    </dgm:pt>
    <dgm:pt modelId="{62F267EF-36A8-4013-9832-537C23743EAC}" type="parTrans" cxnId="{54ECF567-4194-4AD2-873E-E8EF5F3ED231}">
      <dgm:prSet/>
      <dgm:spPr/>
      <dgm:t>
        <a:bodyPr/>
        <a:lstStyle/>
        <a:p>
          <a:endParaRPr lang="en-GB"/>
        </a:p>
      </dgm:t>
    </dgm:pt>
    <dgm:pt modelId="{A31EF7A2-5338-486F-8FF8-91E1F77933C7}" type="sibTrans" cxnId="{54ECF567-4194-4AD2-873E-E8EF5F3ED231}">
      <dgm:prSet/>
      <dgm:spPr/>
      <dgm:t>
        <a:bodyPr/>
        <a:lstStyle/>
        <a:p>
          <a:endParaRPr lang="en-GB"/>
        </a:p>
      </dgm:t>
    </dgm:pt>
    <dgm:pt modelId="{841FEA68-5C58-4E1A-80B7-1D981AB41568}">
      <dgm:prSet phldrT="[Text]" custT="1"/>
      <dgm:spPr/>
      <dgm:t>
        <a:bodyPr/>
        <a:lstStyle/>
        <a:p>
          <a:r>
            <a:rPr lang="en-GB" sz="4000" dirty="0"/>
            <a:t>O</a:t>
          </a:r>
          <a:r>
            <a:rPr lang="en-GB" sz="1500" dirty="0"/>
            <a:t>pen Posture</a:t>
          </a:r>
        </a:p>
      </dgm:t>
    </dgm:pt>
    <dgm:pt modelId="{C32752BA-A961-4EF8-9E28-E6C72A499078}" type="parTrans" cxnId="{73336B16-1496-4E9F-BD1F-630DD089DEEB}">
      <dgm:prSet/>
      <dgm:spPr/>
      <dgm:t>
        <a:bodyPr/>
        <a:lstStyle/>
        <a:p>
          <a:endParaRPr lang="en-GB"/>
        </a:p>
      </dgm:t>
    </dgm:pt>
    <dgm:pt modelId="{B2221034-656C-41F6-9B42-DC6C7D5A23E9}" type="sibTrans" cxnId="{73336B16-1496-4E9F-BD1F-630DD089DEEB}">
      <dgm:prSet/>
      <dgm:spPr/>
      <dgm:t>
        <a:bodyPr/>
        <a:lstStyle/>
        <a:p>
          <a:endParaRPr lang="en-GB"/>
        </a:p>
      </dgm:t>
    </dgm:pt>
    <dgm:pt modelId="{4D6A506C-EB85-419A-B8BC-0A5029F18FA4}">
      <dgm:prSet phldrT="[Text]" custT="1"/>
      <dgm:spPr/>
      <dgm:t>
        <a:bodyPr/>
        <a:lstStyle/>
        <a:p>
          <a:r>
            <a:rPr lang="en-GB" sz="4000" dirty="0"/>
            <a:t>L</a:t>
          </a:r>
          <a:r>
            <a:rPr lang="en-GB" sz="1500" dirty="0"/>
            <a:t>ean towards the other</a:t>
          </a:r>
        </a:p>
      </dgm:t>
    </dgm:pt>
    <dgm:pt modelId="{CA42081C-1E55-4BDB-8136-1E580C4C04E2}" type="parTrans" cxnId="{804E7074-C1DA-4145-A57F-5243ABBE6D8F}">
      <dgm:prSet/>
      <dgm:spPr/>
      <dgm:t>
        <a:bodyPr/>
        <a:lstStyle/>
        <a:p>
          <a:endParaRPr lang="en-GB"/>
        </a:p>
      </dgm:t>
    </dgm:pt>
    <dgm:pt modelId="{5FC194FC-6319-45E1-82B2-C38B5A063C71}" type="sibTrans" cxnId="{804E7074-C1DA-4145-A57F-5243ABBE6D8F}">
      <dgm:prSet/>
      <dgm:spPr/>
      <dgm:t>
        <a:bodyPr/>
        <a:lstStyle/>
        <a:p>
          <a:endParaRPr lang="en-GB"/>
        </a:p>
      </dgm:t>
    </dgm:pt>
    <dgm:pt modelId="{821BD562-5A51-4341-B195-1A910531FE0A}">
      <dgm:prSet/>
      <dgm:spPr/>
      <dgm:t>
        <a:bodyPr/>
        <a:lstStyle/>
        <a:p>
          <a:r>
            <a:rPr lang="en-GB" dirty="0"/>
            <a:t>Sit opposite your partner, facing them.</a:t>
          </a:r>
        </a:p>
      </dgm:t>
    </dgm:pt>
    <dgm:pt modelId="{2D8BA31A-BBDB-4A61-9202-F7534944389F}" type="parTrans" cxnId="{6E95510E-91ED-4756-85C5-C52E549AA32E}">
      <dgm:prSet/>
      <dgm:spPr/>
      <dgm:t>
        <a:bodyPr/>
        <a:lstStyle/>
        <a:p>
          <a:endParaRPr lang="en-GB"/>
        </a:p>
      </dgm:t>
    </dgm:pt>
    <dgm:pt modelId="{0C284A57-79B1-4BD1-90A0-70B3C7B4C11C}" type="sibTrans" cxnId="{6E95510E-91ED-4756-85C5-C52E549AA32E}">
      <dgm:prSet/>
      <dgm:spPr/>
      <dgm:t>
        <a:bodyPr/>
        <a:lstStyle/>
        <a:p>
          <a:endParaRPr lang="en-GB"/>
        </a:p>
      </dgm:t>
    </dgm:pt>
    <dgm:pt modelId="{75C7B870-81B2-4ADC-9B5E-EA2E14F52F76}">
      <dgm:prSet phldrT="[Text]" custT="1"/>
      <dgm:spPr/>
      <dgm:t>
        <a:bodyPr/>
        <a:lstStyle/>
        <a:p>
          <a:r>
            <a:rPr lang="en-GB" sz="4000" dirty="0"/>
            <a:t>E</a:t>
          </a:r>
          <a:r>
            <a:rPr lang="en-GB" sz="1500" dirty="0"/>
            <a:t>ye Contact</a:t>
          </a:r>
        </a:p>
      </dgm:t>
    </dgm:pt>
    <dgm:pt modelId="{7BF3131C-3D51-467E-86F9-6CDF25EF74BC}" type="parTrans" cxnId="{0784DF6A-77BC-48BE-854A-3E66E9C2EB41}">
      <dgm:prSet/>
      <dgm:spPr/>
      <dgm:t>
        <a:bodyPr/>
        <a:lstStyle/>
        <a:p>
          <a:endParaRPr lang="en-GB"/>
        </a:p>
      </dgm:t>
    </dgm:pt>
    <dgm:pt modelId="{2B4A55BD-56F0-4D1E-88E5-634E54E0C0A7}" type="sibTrans" cxnId="{0784DF6A-77BC-48BE-854A-3E66E9C2EB41}">
      <dgm:prSet/>
      <dgm:spPr/>
      <dgm:t>
        <a:bodyPr/>
        <a:lstStyle/>
        <a:p>
          <a:endParaRPr lang="en-GB"/>
        </a:p>
      </dgm:t>
    </dgm:pt>
    <dgm:pt modelId="{3F2BC765-388B-4DEC-9BE1-3CC8339C25DC}">
      <dgm:prSet phldrT="[Text]" custT="1"/>
      <dgm:spPr/>
      <dgm:t>
        <a:bodyPr/>
        <a:lstStyle/>
        <a:p>
          <a:r>
            <a:rPr lang="en-GB" sz="4000" dirty="0"/>
            <a:t>R</a:t>
          </a:r>
          <a:r>
            <a:rPr lang="en-GB" sz="1500" dirty="0"/>
            <a:t>elax</a:t>
          </a:r>
        </a:p>
      </dgm:t>
    </dgm:pt>
    <dgm:pt modelId="{3A43D2E2-DC75-4262-9BF0-753B6F445AB6}" type="parTrans" cxnId="{40EEA1C0-E1DD-4CC6-B004-4E21A241593B}">
      <dgm:prSet/>
      <dgm:spPr/>
      <dgm:t>
        <a:bodyPr/>
        <a:lstStyle/>
        <a:p>
          <a:endParaRPr lang="en-GB"/>
        </a:p>
      </dgm:t>
    </dgm:pt>
    <dgm:pt modelId="{CB161B9B-10DA-4631-923D-EFD2F92C639F}" type="sibTrans" cxnId="{40EEA1C0-E1DD-4CC6-B004-4E21A241593B}">
      <dgm:prSet/>
      <dgm:spPr/>
      <dgm:t>
        <a:bodyPr/>
        <a:lstStyle/>
        <a:p>
          <a:endParaRPr lang="en-GB"/>
        </a:p>
      </dgm:t>
    </dgm:pt>
    <dgm:pt modelId="{3F2E9E34-2BB5-4751-A439-1A827B72C0A5}">
      <dgm:prSet phldrT="[Text]"/>
      <dgm:spPr/>
      <dgm:t>
        <a:bodyPr/>
        <a:lstStyle/>
        <a:p>
          <a:r>
            <a:rPr lang="en-GB" dirty="0"/>
            <a:t>Uncross arms and legs</a:t>
          </a:r>
        </a:p>
      </dgm:t>
    </dgm:pt>
    <dgm:pt modelId="{5F53C8FE-B42A-435C-986A-3D74249CED85}" type="parTrans" cxnId="{FEC654AD-E856-4A5A-83EF-4C060FF00F87}">
      <dgm:prSet/>
      <dgm:spPr/>
      <dgm:t>
        <a:bodyPr/>
        <a:lstStyle/>
        <a:p>
          <a:endParaRPr lang="en-GB"/>
        </a:p>
      </dgm:t>
    </dgm:pt>
    <dgm:pt modelId="{73404476-F0D2-4A57-B64D-14395AEA02CF}" type="sibTrans" cxnId="{FEC654AD-E856-4A5A-83EF-4C060FF00F87}">
      <dgm:prSet/>
      <dgm:spPr/>
      <dgm:t>
        <a:bodyPr/>
        <a:lstStyle/>
        <a:p>
          <a:endParaRPr lang="en-GB"/>
        </a:p>
      </dgm:t>
    </dgm:pt>
    <dgm:pt modelId="{750E897E-BD75-44DE-B1BC-CE971FF0E378}">
      <dgm:prSet phldrT="[Text]"/>
      <dgm:spPr/>
      <dgm:t>
        <a:bodyPr/>
        <a:lstStyle/>
        <a:p>
          <a:r>
            <a:rPr lang="en-GB" dirty="0"/>
            <a:t>A good way of showing interest</a:t>
          </a:r>
        </a:p>
      </dgm:t>
    </dgm:pt>
    <dgm:pt modelId="{CE7BF6D4-51AA-4076-8A4B-CA671E02C8CF}" type="parTrans" cxnId="{58E51DA7-1699-4E4B-B26B-9DE460CBCAE9}">
      <dgm:prSet/>
      <dgm:spPr/>
      <dgm:t>
        <a:bodyPr/>
        <a:lstStyle/>
        <a:p>
          <a:endParaRPr lang="en-GB"/>
        </a:p>
      </dgm:t>
    </dgm:pt>
    <dgm:pt modelId="{F36E7C3F-EA12-4CEF-8705-55830B5242B7}" type="sibTrans" cxnId="{58E51DA7-1699-4E4B-B26B-9DE460CBCAE9}">
      <dgm:prSet/>
      <dgm:spPr/>
      <dgm:t>
        <a:bodyPr/>
        <a:lstStyle/>
        <a:p>
          <a:endParaRPr lang="en-GB"/>
        </a:p>
      </dgm:t>
    </dgm:pt>
    <dgm:pt modelId="{57D12159-B21E-4A19-8B36-647A0F9B9E0F}">
      <dgm:prSet phldrT="[Text]"/>
      <dgm:spPr/>
      <dgm:t>
        <a:bodyPr/>
        <a:lstStyle/>
        <a:p>
          <a:r>
            <a:rPr lang="en-GB" dirty="0"/>
            <a:t>Good eye contact – but don’t stare! </a:t>
          </a:r>
        </a:p>
      </dgm:t>
    </dgm:pt>
    <dgm:pt modelId="{12F7F78B-3913-4076-911C-85D599382DAC}" type="parTrans" cxnId="{3D39D3D8-8FD7-4B25-8266-5EF617C9560F}">
      <dgm:prSet/>
      <dgm:spPr/>
      <dgm:t>
        <a:bodyPr/>
        <a:lstStyle/>
        <a:p>
          <a:endParaRPr lang="en-GB"/>
        </a:p>
      </dgm:t>
    </dgm:pt>
    <dgm:pt modelId="{6183196C-42DE-4861-8FF8-EC9F69E16BB0}" type="sibTrans" cxnId="{3D39D3D8-8FD7-4B25-8266-5EF617C9560F}">
      <dgm:prSet/>
      <dgm:spPr/>
      <dgm:t>
        <a:bodyPr/>
        <a:lstStyle/>
        <a:p>
          <a:endParaRPr lang="en-GB"/>
        </a:p>
      </dgm:t>
    </dgm:pt>
    <dgm:pt modelId="{8B84EF9B-0BE0-4142-95D1-9AB71F8D3623}">
      <dgm:prSet phldrT="[Text]"/>
      <dgm:spPr/>
      <dgm:t>
        <a:bodyPr/>
        <a:lstStyle/>
        <a:p>
          <a:r>
            <a:rPr lang="en-GB" dirty="0"/>
            <a:t>Maintain personal/cultural sensitivity</a:t>
          </a:r>
        </a:p>
      </dgm:t>
    </dgm:pt>
    <dgm:pt modelId="{EA20D26B-D2EE-49E5-B005-57A41F8E2033}" type="parTrans" cxnId="{C71EF832-A09C-4B13-AECD-259451FE0C2D}">
      <dgm:prSet/>
      <dgm:spPr/>
      <dgm:t>
        <a:bodyPr/>
        <a:lstStyle/>
        <a:p>
          <a:endParaRPr lang="en-GB"/>
        </a:p>
      </dgm:t>
    </dgm:pt>
    <dgm:pt modelId="{49E27E2E-039A-4BEA-A500-ED675437D7EE}" type="sibTrans" cxnId="{C71EF832-A09C-4B13-AECD-259451FE0C2D}">
      <dgm:prSet/>
      <dgm:spPr/>
      <dgm:t>
        <a:bodyPr/>
        <a:lstStyle/>
        <a:p>
          <a:endParaRPr lang="en-GB"/>
        </a:p>
      </dgm:t>
    </dgm:pt>
    <dgm:pt modelId="{BD4C27F8-7914-4AFF-A6DE-C9F110F160E6}">
      <dgm:prSet phldrT="[Text]"/>
      <dgm:spPr/>
      <dgm:t>
        <a:bodyPr/>
        <a:lstStyle/>
        <a:p>
          <a:r>
            <a:rPr lang="en-GB" dirty="0"/>
            <a:t>Don’t fidget or perform other activities simultaneously</a:t>
          </a:r>
        </a:p>
      </dgm:t>
    </dgm:pt>
    <dgm:pt modelId="{C2804620-6447-4FE4-8884-34EF265B5F34}" type="parTrans" cxnId="{D6192A4C-7BB7-484A-A78C-2FE87B98D3E3}">
      <dgm:prSet/>
      <dgm:spPr/>
      <dgm:t>
        <a:bodyPr/>
        <a:lstStyle/>
        <a:p>
          <a:endParaRPr lang="en-GB"/>
        </a:p>
      </dgm:t>
    </dgm:pt>
    <dgm:pt modelId="{705B00FA-1262-405D-850A-4DD7CE1D8D19}" type="sibTrans" cxnId="{D6192A4C-7BB7-484A-A78C-2FE87B98D3E3}">
      <dgm:prSet/>
      <dgm:spPr/>
      <dgm:t>
        <a:bodyPr/>
        <a:lstStyle/>
        <a:p>
          <a:endParaRPr lang="en-GB"/>
        </a:p>
      </dgm:t>
    </dgm:pt>
    <dgm:pt modelId="{C005DAB9-9DF9-4EDE-B05F-719D27A6F7F5}" type="pres">
      <dgm:prSet presAssocID="{BA57F99A-FA27-491D-8C57-0F3ECF3CBAFA}" presName="linear" presStyleCnt="0">
        <dgm:presLayoutVars>
          <dgm:dir/>
          <dgm:animLvl val="lvl"/>
          <dgm:resizeHandles val="exact"/>
        </dgm:presLayoutVars>
      </dgm:prSet>
      <dgm:spPr/>
      <dgm:t>
        <a:bodyPr/>
        <a:lstStyle/>
        <a:p>
          <a:endParaRPr lang="en-US"/>
        </a:p>
      </dgm:t>
    </dgm:pt>
    <dgm:pt modelId="{CAA71BED-F86B-41FF-835B-3C53C732CAC6}" type="pres">
      <dgm:prSet presAssocID="{488FE1C8-D3EC-4098-9C48-391ACFF23935}" presName="parentLin" presStyleCnt="0"/>
      <dgm:spPr/>
    </dgm:pt>
    <dgm:pt modelId="{34E13763-B30C-4BC7-B71A-54B468FF4F21}" type="pres">
      <dgm:prSet presAssocID="{488FE1C8-D3EC-4098-9C48-391ACFF23935}" presName="parentLeftMargin" presStyleLbl="node1" presStyleIdx="0" presStyleCnt="5"/>
      <dgm:spPr/>
      <dgm:t>
        <a:bodyPr/>
        <a:lstStyle/>
        <a:p>
          <a:endParaRPr lang="en-US"/>
        </a:p>
      </dgm:t>
    </dgm:pt>
    <dgm:pt modelId="{BC91737E-D8CB-47E8-B94C-6EF1AD3D4D70}" type="pres">
      <dgm:prSet presAssocID="{488FE1C8-D3EC-4098-9C48-391ACFF23935}" presName="parentText" presStyleLbl="node1" presStyleIdx="0" presStyleCnt="5">
        <dgm:presLayoutVars>
          <dgm:chMax val="0"/>
          <dgm:bulletEnabled val="1"/>
        </dgm:presLayoutVars>
      </dgm:prSet>
      <dgm:spPr/>
      <dgm:t>
        <a:bodyPr/>
        <a:lstStyle/>
        <a:p>
          <a:endParaRPr lang="en-US"/>
        </a:p>
      </dgm:t>
    </dgm:pt>
    <dgm:pt modelId="{0FD6CBF7-C48C-41BC-B583-7859864A80A9}" type="pres">
      <dgm:prSet presAssocID="{488FE1C8-D3EC-4098-9C48-391ACFF23935}" presName="negativeSpace" presStyleCnt="0"/>
      <dgm:spPr/>
    </dgm:pt>
    <dgm:pt modelId="{09C4B855-02B0-4667-8003-0D4B4C0B9B9A}" type="pres">
      <dgm:prSet presAssocID="{488FE1C8-D3EC-4098-9C48-391ACFF23935}" presName="childText" presStyleLbl="conFgAcc1" presStyleIdx="0" presStyleCnt="5">
        <dgm:presLayoutVars>
          <dgm:bulletEnabled val="1"/>
        </dgm:presLayoutVars>
      </dgm:prSet>
      <dgm:spPr/>
      <dgm:t>
        <a:bodyPr/>
        <a:lstStyle/>
        <a:p>
          <a:endParaRPr lang="en-US"/>
        </a:p>
      </dgm:t>
    </dgm:pt>
    <dgm:pt modelId="{6553F23B-F77D-4EB5-9045-A75B213BA09C}" type="pres">
      <dgm:prSet presAssocID="{A31EF7A2-5338-486F-8FF8-91E1F77933C7}" presName="spaceBetweenRectangles" presStyleCnt="0"/>
      <dgm:spPr/>
    </dgm:pt>
    <dgm:pt modelId="{12501A5C-30B9-4384-87B5-7970FC0C8739}" type="pres">
      <dgm:prSet presAssocID="{841FEA68-5C58-4E1A-80B7-1D981AB41568}" presName="parentLin" presStyleCnt="0"/>
      <dgm:spPr/>
    </dgm:pt>
    <dgm:pt modelId="{81C931ED-947C-41DD-BD2F-5B6ACFE38339}" type="pres">
      <dgm:prSet presAssocID="{841FEA68-5C58-4E1A-80B7-1D981AB41568}" presName="parentLeftMargin" presStyleLbl="node1" presStyleIdx="0" presStyleCnt="5"/>
      <dgm:spPr/>
      <dgm:t>
        <a:bodyPr/>
        <a:lstStyle/>
        <a:p>
          <a:endParaRPr lang="en-US"/>
        </a:p>
      </dgm:t>
    </dgm:pt>
    <dgm:pt modelId="{810776D5-A33C-4103-9E13-FDD6FBC4C661}" type="pres">
      <dgm:prSet presAssocID="{841FEA68-5C58-4E1A-80B7-1D981AB41568}" presName="parentText" presStyleLbl="node1" presStyleIdx="1" presStyleCnt="5">
        <dgm:presLayoutVars>
          <dgm:chMax val="0"/>
          <dgm:bulletEnabled val="1"/>
        </dgm:presLayoutVars>
      </dgm:prSet>
      <dgm:spPr/>
      <dgm:t>
        <a:bodyPr/>
        <a:lstStyle/>
        <a:p>
          <a:endParaRPr lang="en-US"/>
        </a:p>
      </dgm:t>
    </dgm:pt>
    <dgm:pt modelId="{58CD6FE0-7EFA-40B5-BF34-28BEBCAA48B3}" type="pres">
      <dgm:prSet presAssocID="{841FEA68-5C58-4E1A-80B7-1D981AB41568}" presName="negativeSpace" presStyleCnt="0"/>
      <dgm:spPr/>
    </dgm:pt>
    <dgm:pt modelId="{041BCEBB-2E1B-46AD-8028-A9795F6F7190}" type="pres">
      <dgm:prSet presAssocID="{841FEA68-5C58-4E1A-80B7-1D981AB41568}" presName="childText" presStyleLbl="conFgAcc1" presStyleIdx="1" presStyleCnt="5">
        <dgm:presLayoutVars>
          <dgm:bulletEnabled val="1"/>
        </dgm:presLayoutVars>
      </dgm:prSet>
      <dgm:spPr/>
      <dgm:t>
        <a:bodyPr/>
        <a:lstStyle/>
        <a:p>
          <a:endParaRPr lang="en-US"/>
        </a:p>
      </dgm:t>
    </dgm:pt>
    <dgm:pt modelId="{3247CF3D-54F9-43AF-8108-F3E2B46AB5DA}" type="pres">
      <dgm:prSet presAssocID="{B2221034-656C-41F6-9B42-DC6C7D5A23E9}" presName="spaceBetweenRectangles" presStyleCnt="0"/>
      <dgm:spPr/>
    </dgm:pt>
    <dgm:pt modelId="{918D375A-258B-46AC-8EE7-8BFE6BABA7B0}" type="pres">
      <dgm:prSet presAssocID="{4D6A506C-EB85-419A-B8BC-0A5029F18FA4}" presName="parentLin" presStyleCnt="0"/>
      <dgm:spPr/>
    </dgm:pt>
    <dgm:pt modelId="{5F4143C4-C79B-43E6-A77D-60EF8B72FA12}" type="pres">
      <dgm:prSet presAssocID="{4D6A506C-EB85-419A-B8BC-0A5029F18FA4}" presName="parentLeftMargin" presStyleLbl="node1" presStyleIdx="1" presStyleCnt="5"/>
      <dgm:spPr/>
      <dgm:t>
        <a:bodyPr/>
        <a:lstStyle/>
        <a:p>
          <a:endParaRPr lang="en-US"/>
        </a:p>
      </dgm:t>
    </dgm:pt>
    <dgm:pt modelId="{25768314-CC8A-4400-9B2B-41E2A6CA748B}" type="pres">
      <dgm:prSet presAssocID="{4D6A506C-EB85-419A-B8BC-0A5029F18FA4}" presName="parentText" presStyleLbl="node1" presStyleIdx="2" presStyleCnt="5">
        <dgm:presLayoutVars>
          <dgm:chMax val="0"/>
          <dgm:bulletEnabled val="1"/>
        </dgm:presLayoutVars>
      </dgm:prSet>
      <dgm:spPr/>
      <dgm:t>
        <a:bodyPr/>
        <a:lstStyle/>
        <a:p>
          <a:endParaRPr lang="en-US"/>
        </a:p>
      </dgm:t>
    </dgm:pt>
    <dgm:pt modelId="{D12701DA-E30A-425C-845B-5ACD53269518}" type="pres">
      <dgm:prSet presAssocID="{4D6A506C-EB85-419A-B8BC-0A5029F18FA4}" presName="negativeSpace" presStyleCnt="0"/>
      <dgm:spPr/>
    </dgm:pt>
    <dgm:pt modelId="{30CBE258-1FD8-4E1B-8090-E699566BA017}" type="pres">
      <dgm:prSet presAssocID="{4D6A506C-EB85-419A-B8BC-0A5029F18FA4}" presName="childText" presStyleLbl="conFgAcc1" presStyleIdx="2" presStyleCnt="5">
        <dgm:presLayoutVars>
          <dgm:bulletEnabled val="1"/>
        </dgm:presLayoutVars>
      </dgm:prSet>
      <dgm:spPr/>
      <dgm:t>
        <a:bodyPr/>
        <a:lstStyle/>
        <a:p>
          <a:endParaRPr lang="en-US"/>
        </a:p>
      </dgm:t>
    </dgm:pt>
    <dgm:pt modelId="{6F640FC7-0995-438C-861C-FB09DCAA117E}" type="pres">
      <dgm:prSet presAssocID="{5FC194FC-6319-45E1-82B2-C38B5A063C71}" presName="spaceBetweenRectangles" presStyleCnt="0"/>
      <dgm:spPr/>
    </dgm:pt>
    <dgm:pt modelId="{E4908EED-ACDD-4B15-9BF1-D4638812F1CD}" type="pres">
      <dgm:prSet presAssocID="{75C7B870-81B2-4ADC-9B5E-EA2E14F52F76}" presName="parentLin" presStyleCnt="0"/>
      <dgm:spPr/>
    </dgm:pt>
    <dgm:pt modelId="{CF49920F-C679-44E9-8F3A-57DE7C8179A6}" type="pres">
      <dgm:prSet presAssocID="{75C7B870-81B2-4ADC-9B5E-EA2E14F52F76}" presName="parentLeftMargin" presStyleLbl="node1" presStyleIdx="2" presStyleCnt="5"/>
      <dgm:spPr/>
      <dgm:t>
        <a:bodyPr/>
        <a:lstStyle/>
        <a:p>
          <a:endParaRPr lang="en-US"/>
        </a:p>
      </dgm:t>
    </dgm:pt>
    <dgm:pt modelId="{E089EC8B-2D00-4ABE-9C01-7995B1E5FAAD}" type="pres">
      <dgm:prSet presAssocID="{75C7B870-81B2-4ADC-9B5E-EA2E14F52F76}" presName="parentText" presStyleLbl="node1" presStyleIdx="3" presStyleCnt="5">
        <dgm:presLayoutVars>
          <dgm:chMax val="0"/>
          <dgm:bulletEnabled val="1"/>
        </dgm:presLayoutVars>
      </dgm:prSet>
      <dgm:spPr/>
      <dgm:t>
        <a:bodyPr/>
        <a:lstStyle/>
        <a:p>
          <a:endParaRPr lang="en-US"/>
        </a:p>
      </dgm:t>
    </dgm:pt>
    <dgm:pt modelId="{6DCB5992-ED5F-44F6-BA05-9B766B328BA5}" type="pres">
      <dgm:prSet presAssocID="{75C7B870-81B2-4ADC-9B5E-EA2E14F52F76}" presName="negativeSpace" presStyleCnt="0"/>
      <dgm:spPr/>
    </dgm:pt>
    <dgm:pt modelId="{5721A084-8D09-4904-9132-6B0450F1ABEF}" type="pres">
      <dgm:prSet presAssocID="{75C7B870-81B2-4ADC-9B5E-EA2E14F52F76}" presName="childText" presStyleLbl="conFgAcc1" presStyleIdx="3" presStyleCnt="5">
        <dgm:presLayoutVars>
          <dgm:bulletEnabled val="1"/>
        </dgm:presLayoutVars>
      </dgm:prSet>
      <dgm:spPr/>
      <dgm:t>
        <a:bodyPr/>
        <a:lstStyle/>
        <a:p>
          <a:endParaRPr lang="en-US"/>
        </a:p>
      </dgm:t>
    </dgm:pt>
    <dgm:pt modelId="{3E67E1CA-8230-4DED-B29D-FDAAFAF9FA68}" type="pres">
      <dgm:prSet presAssocID="{2B4A55BD-56F0-4D1E-88E5-634E54E0C0A7}" presName="spaceBetweenRectangles" presStyleCnt="0"/>
      <dgm:spPr/>
    </dgm:pt>
    <dgm:pt modelId="{33D977F2-3FBA-4A7F-8410-FFC0202C8279}" type="pres">
      <dgm:prSet presAssocID="{3F2BC765-388B-4DEC-9BE1-3CC8339C25DC}" presName="parentLin" presStyleCnt="0"/>
      <dgm:spPr/>
    </dgm:pt>
    <dgm:pt modelId="{3F297E47-8982-411F-9D3F-18DEA36BC778}" type="pres">
      <dgm:prSet presAssocID="{3F2BC765-388B-4DEC-9BE1-3CC8339C25DC}" presName="parentLeftMargin" presStyleLbl="node1" presStyleIdx="3" presStyleCnt="5"/>
      <dgm:spPr/>
      <dgm:t>
        <a:bodyPr/>
        <a:lstStyle/>
        <a:p>
          <a:endParaRPr lang="en-US"/>
        </a:p>
      </dgm:t>
    </dgm:pt>
    <dgm:pt modelId="{751447E6-7C4F-4492-8E81-2233AA85CD48}" type="pres">
      <dgm:prSet presAssocID="{3F2BC765-388B-4DEC-9BE1-3CC8339C25DC}" presName="parentText" presStyleLbl="node1" presStyleIdx="4" presStyleCnt="5">
        <dgm:presLayoutVars>
          <dgm:chMax val="0"/>
          <dgm:bulletEnabled val="1"/>
        </dgm:presLayoutVars>
      </dgm:prSet>
      <dgm:spPr/>
      <dgm:t>
        <a:bodyPr/>
        <a:lstStyle/>
        <a:p>
          <a:endParaRPr lang="en-US"/>
        </a:p>
      </dgm:t>
    </dgm:pt>
    <dgm:pt modelId="{BB7F9E06-7B7B-4728-9068-ECF3772BE072}" type="pres">
      <dgm:prSet presAssocID="{3F2BC765-388B-4DEC-9BE1-3CC8339C25DC}" presName="negativeSpace" presStyleCnt="0"/>
      <dgm:spPr/>
    </dgm:pt>
    <dgm:pt modelId="{39354747-CEED-4DF1-80E6-980EC8C1B7C6}" type="pres">
      <dgm:prSet presAssocID="{3F2BC765-388B-4DEC-9BE1-3CC8339C25DC}" presName="childText" presStyleLbl="conFgAcc1" presStyleIdx="4" presStyleCnt="5">
        <dgm:presLayoutVars>
          <dgm:bulletEnabled val="1"/>
        </dgm:presLayoutVars>
      </dgm:prSet>
      <dgm:spPr/>
      <dgm:t>
        <a:bodyPr/>
        <a:lstStyle/>
        <a:p>
          <a:endParaRPr lang="en-US"/>
        </a:p>
      </dgm:t>
    </dgm:pt>
  </dgm:ptLst>
  <dgm:cxnLst>
    <dgm:cxn modelId="{98B63BAB-EA91-440A-A83C-E1E548FACEB3}" type="presOf" srcId="{3F2E9E34-2BB5-4751-A439-1A827B72C0A5}" destId="{041BCEBB-2E1B-46AD-8028-A9795F6F7190}" srcOrd="0" destOrd="0" presId="urn:microsoft.com/office/officeart/2005/8/layout/list1"/>
    <dgm:cxn modelId="{48A7BCEB-ED37-4410-A5BB-E8C08E63E07B}" type="presOf" srcId="{BA57F99A-FA27-491D-8C57-0F3ECF3CBAFA}" destId="{C005DAB9-9DF9-4EDE-B05F-719D27A6F7F5}" srcOrd="0" destOrd="0" presId="urn:microsoft.com/office/officeart/2005/8/layout/list1"/>
    <dgm:cxn modelId="{6DC3574D-44A6-4FA3-9EE1-01F44F20311D}" type="presOf" srcId="{841FEA68-5C58-4E1A-80B7-1D981AB41568}" destId="{810776D5-A33C-4103-9E13-FDD6FBC4C661}" srcOrd="1" destOrd="0" presId="urn:microsoft.com/office/officeart/2005/8/layout/list1"/>
    <dgm:cxn modelId="{3D39D3D8-8FD7-4B25-8266-5EF617C9560F}" srcId="{75C7B870-81B2-4ADC-9B5E-EA2E14F52F76}" destId="{57D12159-B21E-4A19-8B36-647A0F9B9E0F}" srcOrd="0" destOrd="0" parTransId="{12F7F78B-3913-4076-911C-85D599382DAC}" sibTransId="{6183196C-42DE-4861-8FF8-EC9F69E16BB0}"/>
    <dgm:cxn modelId="{27E6D7EA-C2AC-4813-AAD2-206FCF11639F}" type="presOf" srcId="{3F2BC765-388B-4DEC-9BE1-3CC8339C25DC}" destId="{751447E6-7C4F-4492-8E81-2233AA85CD48}" srcOrd="1" destOrd="0" presId="urn:microsoft.com/office/officeart/2005/8/layout/list1"/>
    <dgm:cxn modelId="{B7A5DE9B-1E68-4625-BB97-6EBD61643826}" type="presOf" srcId="{488FE1C8-D3EC-4098-9C48-391ACFF23935}" destId="{BC91737E-D8CB-47E8-B94C-6EF1AD3D4D70}" srcOrd="1" destOrd="0" presId="urn:microsoft.com/office/officeart/2005/8/layout/list1"/>
    <dgm:cxn modelId="{CD065237-554A-43F6-A1A4-BA17663ECED2}" type="presOf" srcId="{4D6A506C-EB85-419A-B8BC-0A5029F18FA4}" destId="{5F4143C4-C79B-43E6-A77D-60EF8B72FA12}" srcOrd="0" destOrd="0" presId="urn:microsoft.com/office/officeart/2005/8/layout/list1"/>
    <dgm:cxn modelId="{FEC654AD-E856-4A5A-83EF-4C060FF00F87}" srcId="{841FEA68-5C58-4E1A-80B7-1D981AB41568}" destId="{3F2E9E34-2BB5-4751-A439-1A827B72C0A5}" srcOrd="0" destOrd="0" parTransId="{5F53C8FE-B42A-435C-986A-3D74249CED85}" sibTransId="{73404476-F0D2-4A57-B64D-14395AEA02CF}"/>
    <dgm:cxn modelId="{73336B16-1496-4E9F-BD1F-630DD089DEEB}" srcId="{BA57F99A-FA27-491D-8C57-0F3ECF3CBAFA}" destId="{841FEA68-5C58-4E1A-80B7-1D981AB41568}" srcOrd="1" destOrd="0" parTransId="{C32752BA-A961-4EF8-9E28-E6C72A499078}" sibTransId="{B2221034-656C-41F6-9B42-DC6C7D5A23E9}"/>
    <dgm:cxn modelId="{804E7074-C1DA-4145-A57F-5243ABBE6D8F}" srcId="{BA57F99A-FA27-491D-8C57-0F3ECF3CBAFA}" destId="{4D6A506C-EB85-419A-B8BC-0A5029F18FA4}" srcOrd="2" destOrd="0" parTransId="{CA42081C-1E55-4BDB-8136-1E580C4C04E2}" sibTransId="{5FC194FC-6319-45E1-82B2-C38B5A063C71}"/>
    <dgm:cxn modelId="{D6192A4C-7BB7-484A-A78C-2FE87B98D3E3}" srcId="{3F2BC765-388B-4DEC-9BE1-3CC8339C25DC}" destId="{BD4C27F8-7914-4AFF-A6DE-C9F110F160E6}" srcOrd="0" destOrd="0" parTransId="{C2804620-6447-4FE4-8884-34EF265B5F34}" sibTransId="{705B00FA-1262-405D-850A-4DD7CE1D8D19}"/>
    <dgm:cxn modelId="{6E95510E-91ED-4756-85C5-C52E549AA32E}" srcId="{488FE1C8-D3EC-4098-9C48-391ACFF23935}" destId="{821BD562-5A51-4341-B195-1A910531FE0A}" srcOrd="0" destOrd="0" parTransId="{2D8BA31A-BBDB-4A61-9202-F7534944389F}" sibTransId="{0C284A57-79B1-4BD1-90A0-70B3C7B4C11C}"/>
    <dgm:cxn modelId="{54ECF567-4194-4AD2-873E-E8EF5F3ED231}" srcId="{BA57F99A-FA27-491D-8C57-0F3ECF3CBAFA}" destId="{488FE1C8-D3EC-4098-9C48-391ACFF23935}" srcOrd="0" destOrd="0" parTransId="{62F267EF-36A8-4013-9832-537C23743EAC}" sibTransId="{A31EF7A2-5338-486F-8FF8-91E1F77933C7}"/>
    <dgm:cxn modelId="{F641AC6F-CDF1-47B8-9492-9517CEDEF921}" type="presOf" srcId="{821BD562-5A51-4341-B195-1A910531FE0A}" destId="{09C4B855-02B0-4667-8003-0D4B4C0B9B9A}" srcOrd="0" destOrd="0" presId="urn:microsoft.com/office/officeart/2005/8/layout/list1"/>
    <dgm:cxn modelId="{58E51DA7-1699-4E4B-B26B-9DE460CBCAE9}" srcId="{4D6A506C-EB85-419A-B8BC-0A5029F18FA4}" destId="{750E897E-BD75-44DE-B1BC-CE971FF0E378}" srcOrd="0" destOrd="0" parTransId="{CE7BF6D4-51AA-4076-8A4B-CA671E02C8CF}" sibTransId="{F36E7C3F-EA12-4CEF-8705-55830B5242B7}"/>
    <dgm:cxn modelId="{908825C1-85C8-4504-B73A-4A43BA7C4EA4}" type="presOf" srcId="{57D12159-B21E-4A19-8B36-647A0F9B9E0F}" destId="{5721A084-8D09-4904-9132-6B0450F1ABEF}" srcOrd="0" destOrd="0" presId="urn:microsoft.com/office/officeart/2005/8/layout/list1"/>
    <dgm:cxn modelId="{40EEA1C0-E1DD-4CC6-B004-4E21A241593B}" srcId="{BA57F99A-FA27-491D-8C57-0F3ECF3CBAFA}" destId="{3F2BC765-388B-4DEC-9BE1-3CC8339C25DC}" srcOrd="4" destOrd="0" parTransId="{3A43D2E2-DC75-4262-9BF0-753B6F445AB6}" sibTransId="{CB161B9B-10DA-4631-923D-EFD2F92C639F}"/>
    <dgm:cxn modelId="{C72368FE-9FE2-4B2C-9190-D0120811C49A}" type="presOf" srcId="{75C7B870-81B2-4ADC-9B5E-EA2E14F52F76}" destId="{E089EC8B-2D00-4ABE-9C01-7995B1E5FAAD}" srcOrd="1" destOrd="0" presId="urn:microsoft.com/office/officeart/2005/8/layout/list1"/>
    <dgm:cxn modelId="{18B07E13-0338-4605-A4CF-2BD4F729DC13}" type="presOf" srcId="{841FEA68-5C58-4E1A-80B7-1D981AB41568}" destId="{81C931ED-947C-41DD-BD2F-5B6ACFE38339}" srcOrd="0" destOrd="0" presId="urn:microsoft.com/office/officeart/2005/8/layout/list1"/>
    <dgm:cxn modelId="{0E67DB56-FB14-4D39-886F-12EAFFB1DE6C}" type="presOf" srcId="{750E897E-BD75-44DE-B1BC-CE971FF0E378}" destId="{30CBE258-1FD8-4E1B-8090-E699566BA017}" srcOrd="0" destOrd="0" presId="urn:microsoft.com/office/officeart/2005/8/layout/list1"/>
    <dgm:cxn modelId="{09FE8BAB-C174-424D-885C-469847B5C1B2}" type="presOf" srcId="{BD4C27F8-7914-4AFF-A6DE-C9F110F160E6}" destId="{39354747-CEED-4DF1-80E6-980EC8C1B7C6}" srcOrd="0" destOrd="0" presId="urn:microsoft.com/office/officeart/2005/8/layout/list1"/>
    <dgm:cxn modelId="{C71EF832-A09C-4B13-AECD-259451FE0C2D}" srcId="{75C7B870-81B2-4ADC-9B5E-EA2E14F52F76}" destId="{8B84EF9B-0BE0-4142-95D1-9AB71F8D3623}" srcOrd="1" destOrd="0" parTransId="{EA20D26B-D2EE-49E5-B005-57A41F8E2033}" sibTransId="{49E27E2E-039A-4BEA-A500-ED675437D7EE}"/>
    <dgm:cxn modelId="{AB50F86A-BC72-49AA-B9FC-9E9FA12F980A}" type="presOf" srcId="{4D6A506C-EB85-419A-B8BC-0A5029F18FA4}" destId="{25768314-CC8A-4400-9B2B-41E2A6CA748B}" srcOrd="1" destOrd="0" presId="urn:microsoft.com/office/officeart/2005/8/layout/list1"/>
    <dgm:cxn modelId="{9EABAC18-5360-454A-81D8-2573419A180A}" type="presOf" srcId="{488FE1C8-D3EC-4098-9C48-391ACFF23935}" destId="{34E13763-B30C-4BC7-B71A-54B468FF4F21}" srcOrd="0" destOrd="0" presId="urn:microsoft.com/office/officeart/2005/8/layout/list1"/>
    <dgm:cxn modelId="{0784DF6A-77BC-48BE-854A-3E66E9C2EB41}" srcId="{BA57F99A-FA27-491D-8C57-0F3ECF3CBAFA}" destId="{75C7B870-81B2-4ADC-9B5E-EA2E14F52F76}" srcOrd="3" destOrd="0" parTransId="{7BF3131C-3D51-467E-86F9-6CDF25EF74BC}" sibTransId="{2B4A55BD-56F0-4D1E-88E5-634E54E0C0A7}"/>
    <dgm:cxn modelId="{CB7021A3-8117-4D00-9ED2-F0D1A9C683AF}" type="presOf" srcId="{75C7B870-81B2-4ADC-9B5E-EA2E14F52F76}" destId="{CF49920F-C679-44E9-8F3A-57DE7C8179A6}" srcOrd="0" destOrd="0" presId="urn:microsoft.com/office/officeart/2005/8/layout/list1"/>
    <dgm:cxn modelId="{E3E821BD-C499-4264-A8D1-EDB249127DAA}" type="presOf" srcId="{8B84EF9B-0BE0-4142-95D1-9AB71F8D3623}" destId="{5721A084-8D09-4904-9132-6B0450F1ABEF}" srcOrd="0" destOrd="1" presId="urn:microsoft.com/office/officeart/2005/8/layout/list1"/>
    <dgm:cxn modelId="{4A3489EA-4157-4678-A246-AD26721708F8}" type="presOf" srcId="{3F2BC765-388B-4DEC-9BE1-3CC8339C25DC}" destId="{3F297E47-8982-411F-9D3F-18DEA36BC778}" srcOrd="0" destOrd="0" presId="urn:microsoft.com/office/officeart/2005/8/layout/list1"/>
    <dgm:cxn modelId="{D6E9A861-AB5D-480E-9A1B-47C00F14E120}" type="presParOf" srcId="{C005DAB9-9DF9-4EDE-B05F-719D27A6F7F5}" destId="{CAA71BED-F86B-41FF-835B-3C53C732CAC6}" srcOrd="0" destOrd="0" presId="urn:microsoft.com/office/officeart/2005/8/layout/list1"/>
    <dgm:cxn modelId="{07325DFF-993D-42C5-A9B2-E74E7EE544AF}" type="presParOf" srcId="{CAA71BED-F86B-41FF-835B-3C53C732CAC6}" destId="{34E13763-B30C-4BC7-B71A-54B468FF4F21}" srcOrd="0" destOrd="0" presId="urn:microsoft.com/office/officeart/2005/8/layout/list1"/>
    <dgm:cxn modelId="{157F23FB-A7E3-4269-B4AD-183B96EEDD9D}" type="presParOf" srcId="{CAA71BED-F86B-41FF-835B-3C53C732CAC6}" destId="{BC91737E-D8CB-47E8-B94C-6EF1AD3D4D70}" srcOrd="1" destOrd="0" presId="urn:microsoft.com/office/officeart/2005/8/layout/list1"/>
    <dgm:cxn modelId="{3D77F203-F90D-4E0E-8D8E-F9D1386E44A8}" type="presParOf" srcId="{C005DAB9-9DF9-4EDE-B05F-719D27A6F7F5}" destId="{0FD6CBF7-C48C-41BC-B583-7859864A80A9}" srcOrd="1" destOrd="0" presId="urn:microsoft.com/office/officeart/2005/8/layout/list1"/>
    <dgm:cxn modelId="{5E0F4FF0-4AD8-4515-9FEA-BA2492B91FFC}" type="presParOf" srcId="{C005DAB9-9DF9-4EDE-B05F-719D27A6F7F5}" destId="{09C4B855-02B0-4667-8003-0D4B4C0B9B9A}" srcOrd="2" destOrd="0" presId="urn:microsoft.com/office/officeart/2005/8/layout/list1"/>
    <dgm:cxn modelId="{2D7A4BC7-2EEF-479A-A750-E6B8BA19B377}" type="presParOf" srcId="{C005DAB9-9DF9-4EDE-B05F-719D27A6F7F5}" destId="{6553F23B-F77D-4EB5-9045-A75B213BA09C}" srcOrd="3" destOrd="0" presId="urn:microsoft.com/office/officeart/2005/8/layout/list1"/>
    <dgm:cxn modelId="{653AF6AB-AECA-4846-BE3A-FD0ECFC14CB4}" type="presParOf" srcId="{C005DAB9-9DF9-4EDE-B05F-719D27A6F7F5}" destId="{12501A5C-30B9-4384-87B5-7970FC0C8739}" srcOrd="4" destOrd="0" presId="urn:microsoft.com/office/officeart/2005/8/layout/list1"/>
    <dgm:cxn modelId="{3727183A-36F0-45C2-8E9E-12C2A50A5A41}" type="presParOf" srcId="{12501A5C-30B9-4384-87B5-7970FC0C8739}" destId="{81C931ED-947C-41DD-BD2F-5B6ACFE38339}" srcOrd="0" destOrd="0" presId="urn:microsoft.com/office/officeart/2005/8/layout/list1"/>
    <dgm:cxn modelId="{FD89B24A-9E84-4F54-BE24-8364AEE9EC52}" type="presParOf" srcId="{12501A5C-30B9-4384-87B5-7970FC0C8739}" destId="{810776D5-A33C-4103-9E13-FDD6FBC4C661}" srcOrd="1" destOrd="0" presId="urn:microsoft.com/office/officeart/2005/8/layout/list1"/>
    <dgm:cxn modelId="{8DE8D2E0-FD96-4F6E-B2E8-53A64C3C975C}" type="presParOf" srcId="{C005DAB9-9DF9-4EDE-B05F-719D27A6F7F5}" destId="{58CD6FE0-7EFA-40B5-BF34-28BEBCAA48B3}" srcOrd="5" destOrd="0" presId="urn:microsoft.com/office/officeart/2005/8/layout/list1"/>
    <dgm:cxn modelId="{3BE40450-61B5-4CA4-BFAA-D9554F0F65B8}" type="presParOf" srcId="{C005DAB9-9DF9-4EDE-B05F-719D27A6F7F5}" destId="{041BCEBB-2E1B-46AD-8028-A9795F6F7190}" srcOrd="6" destOrd="0" presId="urn:microsoft.com/office/officeart/2005/8/layout/list1"/>
    <dgm:cxn modelId="{D420D1F7-D03E-4AF1-A5B6-2C343F58AF8D}" type="presParOf" srcId="{C005DAB9-9DF9-4EDE-B05F-719D27A6F7F5}" destId="{3247CF3D-54F9-43AF-8108-F3E2B46AB5DA}" srcOrd="7" destOrd="0" presId="urn:microsoft.com/office/officeart/2005/8/layout/list1"/>
    <dgm:cxn modelId="{D4B45845-CFA4-4400-990A-AE1A65936F3B}" type="presParOf" srcId="{C005DAB9-9DF9-4EDE-B05F-719D27A6F7F5}" destId="{918D375A-258B-46AC-8EE7-8BFE6BABA7B0}" srcOrd="8" destOrd="0" presId="urn:microsoft.com/office/officeart/2005/8/layout/list1"/>
    <dgm:cxn modelId="{AD4078CC-237F-4F2F-AE40-816F8FBE1BF4}" type="presParOf" srcId="{918D375A-258B-46AC-8EE7-8BFE6BABA7B0}" destId="{5F4143C4-C79B-43E6-A77D-60EF8B72FA12}" srcOrd="0" destOrd="0" presId="urn:microsoft.com/office/officeart/2005/8/layout/list1"/>
    <dgm:cxn modelId="{99260BAD-3BFC-46A4-91A0-78E7EF7EF7C2}" type="presParOf" srcId="{918D375A-258B-46AC-8EE7-8BFE6BABA7B0}" destId="{25768314-CC8A-4400-9B2B-41E2A6CA748B}" srcOrd="1" destOrd="0" presId="urn:microsoft.com/office/officeart/2005/8/layout/list1"/>
    <dgm:cxn modelId="{52C1E70D-869C-4CD2-A730-671F812029BF}" type="presParOf" srcId="{C005DAB9-9DF9-4EDE-B05F-719D27A6F7F5}" destId="{D12701DA-E30A-425C-845B-5ACD53269518}" srcOrd="9" destOrd="0" presId="urn:microsoft.com/office/officeart/2005/8/layout/list1"/>
    <dgm:cxn modelId="{5C7D1475-F7A7-43C9-94CF-CDE5699E8A3C}" type="presParOf" srcId="{C005DAB9-9DF9-4EDE-B05F-719D27A6F7F5}" destId="{30CBE258-1FD8-4E1B-8090-E699566BA017}" srcOrd="10" destOrd="0" presId="urn:microsoft.com/office/officeart/2005/8/layout/list1"/>
    <dgm:cxn modelId="{78D363D1-B69F-49EA-8240-D0D751F14C84}" type="presParOf" srcId="{C005DAB9-9DF9-4EDE-B05F-719D27A6F7F5}" destId="{6F640FC7-0995-438C-861C-FB09DCAA117E}" srcOrd="11" destOrd="0" presId="urn:microsoft.com/office/officeart/2005/8/layout/list1"/>
    <dgm:cxn modelId="{6BA4AD8D-FFF4-461D-8127-8043E1ACA748}" type="presParOf" srcId="{C005DAB9-9DF9-4EDE-B05F-719D27A6F7F5}" destId="{E4908EED-ACDD-4B15-9BF1-D4638812F1CD}" srcOrd="12" destOrd="0" presId="urn:microsoft.com/office/officeart/2005/8/layout/list1"/>
    <dgm:cxn modelId="{F63B0E2A-314A-4024-B7D1-61E4241BC907}" type="presParOf" srcId="{E4908EED-ACDD-4B15-9BF1-D4638812F1CD}" destId="{CF49920F-C679-44E9-8F3A-57DE7C8179A6}" srcOrd="0" destOrd="0" presId="urn:microsoft.com/office/officeart/2005/8/layout/list1"/>
    <dgm:cxn modelId="{840C4658-BF0E-4235-AF2E-1C79185C38DE}" type="presParOf" srcId="{E4908EED-ACDD-4B15-9BF1-D4638812F1CD}" destId="{E089EC8B-2D00-4ABE-9C01-7995B1E5FAAD}" srcOrd="1" destOrd="0" presId="urn:microsoft.com/office/officeart/2005/8/layout/list1"/>
    <dgm:cxn modelId="{D2916CFE-8578-4FC4-92F1-99F92C517144}" type="presParOf" srcId="{C005DAB9-9DF9-4EDE-B05F-719D27A6F7F5}" destId="{6DCB5992-ED5F-44F6-BA05-9B766B328BA5}" srcOrd="13" destOrd="0" presId="urn:microsoft.com/office/officeart/2005/8/layout/list1"/>
    <dgm:cxn modelId="{6D07E525-7F37-4216-91FB-24F5159C4E23}" type="presParOf" srcId="{C005DAB9-9DF9-4EDE-B05F-719D27A6F7F5}" destId="{5721A084-8D09-4904-9132-6B0450F1ABEF}" srcOrd="14" destOrd="0" presId="urn:microsoft.com/office/officeart/2005/8/layout/list1"/>
    <dgm:cxn modelId="{DC44E7D6-B679-43B3-B260-FF2DFDEED976}" type="presParOf" srcId="{C005DAB9-9DF9-4EDE-B05F-719D27A6F7F5}" destId="{3E67E1CA-8230-4DED-B29D-FDAAFAF9FA68}" srcOrd="15" destOrd="0" presId="urn:microsoft.com/office/officeart/2005/8/layout/list1"/>
    <dgm:cxn modelId="{51920D56-7FF9-494A-8EF9-42A4BA81BBAA}" type="presParOf" srcId="{C005DAB9-9DF9-4EDE-B05F-719D27A6F7F5}" destId="{33D977F2-3FBA-4A7F-8410-FFC0202C8279}" srcOrd="16" destOrd="0" presId="urn:microsoft.com/office/officeart/2005/8/layout/list1"/>
    <dgm:cxn modelId="{C19111A4-CB7C-4122-9140-2CAC452509CA}" type="presParOf" srcId="{33D977F2-3FBA-4A7F-8410-FFC0202C8279}" destId="{3F297E47-8982-411F-9D3F-18DEA36BC778}" srcOrd="0" destOrd="0" presId="urn:microsoft.com/office/officeart/2005/8/layout/list1"/>
    <dgm:cxn modelId="{28B224EB-764B-4473-A248-66ABCBCC0FB6}" type="presParOf" srcId="{33D977F2-3FBA-4A7F-8410-FFC0202C8279}" destId="{751447E6-7C4F-4492-8E81-2233AA85CD48}" srcOrd="1" destOrd="0" presId="urn:microsoft.com/office/officeart/2005/8/layout/list1"/>
    <dgm:cxn modelId="{27ED0D2A-D86D-449B-8B84-833B73F8BA2F}" type="presParOf" srcId="{C005DAB9-9DF9-4EDE-B05F-719D27A6F7F5}" destId="{BB7F9E06-7B7B-4728-9068-ECF3772BE072}" srcOrd="17" destOrd="0" presId="urn:microsoft.com/office/officeart/2005/8/layout/list1"/>
    <dgm:cxn modelId="{C5A4FABE-400D-473D-975C-58B9A0822AEA}" type="presParOf" srcId="{C005DAB9-9DF9-4EDE-B05F-719D27A6F7F5}" destId="{39354747-CEED-4DF1-80E6-980EC8C1B7C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A41B9-4D37-4AA9-988F-9EDAEEE5707E}">
      <dsp:nvSpPr>
        <dsp:cNvPr id="0" name=""/>
        <dsp:cNvSpPr/>
      </dsp:nvSpPr>
      <dsp:spPr>
        <a:xfrm>
          <a:off x="0" y="476"/>
          <a:ext cx="6305550" cy="65556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C4B042-1D28-4FB5-8221-4F5C7FB25A49}">
      <dsp:nvSpPr>
        <dsp:cNvPr id="0" name=""/>
        <dsp:cNvSpPr/>
      </dsp:nvSpPr>
      <dsp:spPr>
        <a:xfrm>
          <a:off x="198309" y="147979"/>
          <a:ext cx="360562" cy="36056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EF4A0BA-2DFD-42E4-81A5-CFEDA84E86C8}">
      <dsp:nvSpPr>
        <dsp:cNvPr id="0" name=""/>
        <dsp:cNvSpPr/>
      </dsp:nvSpPr>
      <dsp:spPr>
        <a:xfrm>
          <a:off x="757181" y="476"/>
          <a:ext cx="5548368" cy="655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81" tIns="69381" rIns="69381" bIns="69381" numCol="1" spcCol="1270" anchor="ctr" anchorCtr="0">
          <a:noAutofit/>
        </a:bodyPr>
        <a:lstStyle/>
        <a:p>
          <a:pPr lvl="0" algn="l" defTabSz="711200">
            <a:lnSpc>
              <a:spcPct val="90000"/>
            </a:lnSpc>
            <a:spcBef>
              <a:spcPct val="0"/>
            </a:spcBef>
            <a:spcAft>
              <a:spcPct val="35000"/>
            </a:spcAft>
          </a:pPr>
          <a:r>
            <a:rPr lang="en-GB" sz="1600" kern="1200"/>
            <a:t>What is Mental Health?</a:t>
          </a:r>
          <a:endParaRPr lang="en-US" sz="1600" kern="1200"/>
        </a:p>
      </dsp:txBody>
      <dsp:txXfrm>
        <a:off x="757181" y="476"/>
        <a:ext cx="5548368" cy="655568"/>
      </dsp:txXfrm>
    </dsp:sp>
    <dsp:sp modelId="{DD856C3D-A4D9-405A-ACF2-695A5E60FD1D}">
      <dsp:nvSpPr>
        <dsp:cNvPr id="0" name=""/>
        <dsp:cNvSpPr/>
      </dsp:nvSpPr>
      <dsp:spPr>
        <a:xfrm>
          <a:off x="0" y="819936"/>
          <a:ext cx="6305550" cy="65556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F7F6FD-593C-493D-B6F0-787CA18A754F}">
      <dsp:nvSpPr>
        <dsp:cNvPr id="0" name=""/>
        <dsp:cNvSpPr/>
      </dsp:nvSpPr>
      <dsp:spPr>
        <a:xfrm>
          <a:off x="198309" y="967439"/>
          <a:ext cx="360562" cy="36056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A7511EB-F172-46FC-9A18-AEE2B54525CD}">
      <dsp:nvSpPr>
        <dsp:cNvPr id="0" name=""/>
        <dsp:cNvSpPr/>
      </dsp:nvSpPr>
      <dsp:spPr>
        <a:xfrm>
          <a:off x="757181" y="819936"/>
          <a:ext cx="5548368" cy="655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81" tIns="69381" rIns="69381" bIns="69381" numCol="1" spcCol="1270" anchor="ctr" anchorCtr="0">
          <a:noAutofit/>
        </a:bodyPr>
        <a:lstStyle/>
        <a:p>
          <a:pPr lvl="0" algn="l" defTabSz="711200">
            <a:lnSpc>
              <a:spcPct val="90000"/>
            </a:lnSpc>
            <a:spcBef>
              <a:spcPct val="0"/>
            </a:spcBef>
            <a:spcAft>
              <a:spcPct val="35000"/>
            </a:spcAft>
          </a:pPr>
          <a:r>
            <a:rPr lang="en-GB" sz="1600" kern="1200" dirty="0"/>
            <a:t>Common Mental Illness and Statistics</a:t>
          </a:r>
          <a:endParaRPr lang="en-US" sz="1600" kern="1200" dirty="0"/>
        </a:p>
      </dsp:txBody>
      <dsp:txXfrm>
        <a:off x="757181" y="819936"/>
        <a:ext cx="5548368" cy="655568"/>
      </dsp:txXfrm>
    </dsp:sp>
    <dsp:sp modelId="{12577D9F-4CDC-4108-9047-B2D54E134839}">
      <dsp:nvSpPr>
        <dsp:cNvPr id="0" name=""/>
        <dsp:cNvSpPr/>
      </dsp:nvSpPr>
      <dsp:spPr>
        <a:xfrm>
          <a:off x="0" y="1639396"/>
          <a:ext cx="6305550" cy="65556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CA3B13-F68E-48BA-8CC3-3AF6BFDA3505}">
      <dsp:nvSpPr>
        <dsp:cNvPr id="0" name=""/>
        <dsp:cNvSpPr/>
      </dsp:nvSpPr>
      <dsp:spPr>
        <a:xfrm>
          <a:off x="198309" y="1786899"/>
          <a:ext cx="360562" cy="36056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7AD7809-3B39-415B-9777-F9C5596EF927}">
      <dsp:nvSpPr>
        <dsp:cNvPr id="0" name=""/>
        <dsp:cNvSpPr/>
      </dsp:nvSpPr>
      <dsp:spPr>
        <a:xfrm>
          <a:off x="757181" y="1639396"/>
          <a:ext cx="5548368" cy="655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81" tIns="69381" rIns="69381" bIns="69381" numCol="1" spcCol="1270" anchor="ctr" anchorCtr="0">
          <a:noAutofit/>
        </a:bodyPr>
        <a:lstStyle/>
        <a:p>
          <a:pPr lvl="0" algn="l" defTabSz="711200">
            <a:lnSpc>
              <a:spcPct val="90000"/>
            </a:lnSpc>
            <a:spcBef>
              <a:spcPct val="0"/>
            </a:spcBef>
            <a:spcAft>
              <a:spcPct val="35000"/>
            </a:spcAft>
          </a:pPr>
          <a:r>
            <a:rPr lang="en-GB" sz="1600" kern="1200" dirty="0" smtClean="0"/>
            <a:t>Communication Skills</a:t>
          </a:r>
          <a:endParaRPr lang="en-US" sz="1600" kern="1200" dirty="0"/>
        </a:p>
      </dsp:txBody>
      <dsp:txXfrm>
        <a:off x="757181" y="1639396"/>
        <a:ext cx="5548368" cy="655568"/>
      </dsp:txXfrm>
    </dsp:sp>
    <dsp:sp modelId="{3FE221F6-A27F-4AB6-B29A-88206C9E1980}">
      <dsp:nvSpPr>
        <dsp:cNvPr id="0" name=""/>
        <dsp:cNvSpPr/>
      </dsp:nvSpPr>
      <dsp:spPr>
        <a:xfrm>
          <a:off x="0" y="2458857"/>
          <a:ext cx="6305550" cy="65556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124EA9-AB6C-4AA1-B0ED-EC2647E42488}">
      <dsp:nvSpPr>
        <dsp:cNvPr id="0" name=""/>
        <dsp:cNvSpPr/>
      </dsp:nvSpPr>
      <dsp:spPr>
        <a:xfrm>
          <a:off x="198309" y="2606360"/>
          <a:ext cx="360562" cy="36056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256C96E-6504-4E9D-8F74-B6CB0B61780A}">
      <dsp:nvSpPr>
        <dsp:cNvPr id="0" name=""/>
        <dsp:cNvSpPr/>
      </dsp:nvSpPr>
      <dsp:spPr>
        <a:xfrm>
          <a:off x="757181" y="2458857"/>
          <a:ext cx="5548368" cy="655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81" tIns="69381" rIns="69381" bIns="69381" numCol="1" spcCol="1270" anchor="ctr" anchorCtr="0">
          <a:noAutofit/>
        </a:bodyPr>
        <a:lstStyle/>
        <a:p>
          <a:pPr lvl="0" algn="l" defTabSz="711200">
            <a:lnSpc>
              <a:spcPct val="90000"/>
            </a:lnSpc>
            <a:spcBef>
              <a:spcPct val="0"/>
            </a:spcBef>
            <a:spcAft>
              <a:spcPct val="35000"/>
            </a:spcAft>
          </a:pPr>
          <a:r>
            <a:rPr lang="en-US" sz="1600" kern="1200" dirty="0" smtClean="0"/>
            <a:t>Crisis</a:t>
          </a:r>
          <a:r>
            <a:rPr lang="en-US" sz="1600" kern="1200" baseline="0" dirty="0" smtClean="0"/>
            <a:t> Management and De-escalation</a:t>
          </a:r>
          <a:endParaRPr lang="en-US" sz="1600" kern="1200" dirty="0"/>
        </a:p>
      </dsp:txBody>
      <dsp:txXfrm>
        <a:off x="757181" y="2458857"/>
        <a:ext cx="5548368" cy="655568"/>
      </dsp:txXfrm>
    </dsp:sp>
    <dsp:sp modelId="{96DA80DD-D90B-45A3-B9B8-E792108EBD96}">
      <dsp:nvSpPr>
        <dsp:cNvPr id="0" name=""/>
        <dsp:cNvSpPr/>
      </dsp:nvSpPr>
      <dsp:spPr>
        <a:xfrm>
          <a:off x="0" y="3278317"/>
          <a:ext cx="6305550" cy="65556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AB62E8-CC20-4089-B8C3-BAFC28F78FE3}">
      <dsp:nvSpPr>
        <dsp:cNvPr id="0" name=""/>
        <dsp:cNvSpPr/>
      </dsp:nvSpPr>
      <dsp:spPr>
        <a:xfrm>
          <a:off x="198309" y="3425820"/>
          <a:ext cx="360562" cy="360562"/>
        </a:xfrm>
        <a:prstGeom prst="rect">
          <a:avLst/>
        </a:prstGeom>
        <a:blipFill rotWithShape="1">
          <a:blip xmlns:r="http://schemas.openxmlformats.org/officeDocument/2006/relationships" r:embed="rId9"/>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A5DC63A-AD96-43E3-A57B-9F913703E40D}">
      <dsp:nvSpPr>
        <dsp:cNvPr id="0" name=""/>
        <dsp:cNvSpPr/>
      </dsp:nvSpPr>
      <dsp:spPr>
        <a:xfrm>
          <a:off x="757181" y="3278317"/>
          <a:ext cx="5548368" cy="655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81" tIns="69381" rIns="69381" bIns="69381" numCol="1" spcCol="1270" anchor="ctr" anchorCtr="0">
          <a:noAutofit/>
        </a:bodyPr>
        <a:lstStyle/>
        <a:p>
          <a:pPr lvl="0" algn="l" defTabSz="711200">
            <a:lnSpc>
              <a:spcPct val="90000"/>
            </a:lnSpc>
            <a:spcBef>
              <a:spcPct val="0"/>
            </a:spcBef>
            <a:spcAft>
              <a:spcPct val="35000"/>
            </a:spcAft>
          </a:pPr>
          <a:r>
            <a:rPr lang="en-US" sz="1600" kern="1200" dirty="0" smtClean="0"/>
            <a:t>Managing Risk – Adult Safeguarding</a:t>
          </a:r>
          <a:endParaRPr lang="en-US" sz="1600" kern="1200" dirty="0"/>
        </a:p>
      </dsp:txBody>
      <dsp:txXfrm>
        <a:off x="757181" y="3278317"/>
        <a:ext cx="5548368" cy="655568"/>
      </dsp:txXfrm>
    </dsp:sp>
    <dsp:sp modelId="{873CEFEC-B67B-4669-9AE2-415AB13DA05C}">
      <dsp:nvSpPr>
        <dsp:cNvPr id="0" name=""/>
        <dsp:cNvSpPr/>
      </dsp:nvSpPr>
      <dsp:spPr>
        <a:xfrm>
          <a:off x="0" y="4097778"/>
          <a:ext cx="6305550" cy="65556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6E285F-5E43-4A45-BC6E-3D90A29F3D0F}">
      <dsp:nvSpPr>
        <dsp:cNvPr id="0" name=""/>
        <dsp:cNvSpPr/>
      </dsp:nvSpPr>
      <dsp:spPr>
        <a:xfrm>
          <a:off x="198309" y="4245280"/>
          <a:ext cx="360562" cy="360562"/>
        </a:xfrm>
        <a:prstGeom prst="rect">
          <a:avLst/>
        </a:prstGeom>
        <a:blipFill rotWithShape="1">
          <a:blip xmlns:r="http://schemas.openxmlformats.org/officeDocument/2006/relationships" r:embed="rId10"/>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0D78994-5BB3-4B61-82F1-FE0D0D8979F0}">
      <dsp:nvSpPr>
        <dsp:cNvPr id="0" name=""/>
        <dsp:cNvSpPr/>
      </dsp:nvSpPr>
      <dsp:spPr>
        <a:xfrm>
          <a:off x="757181" y="4097778"/>
          <a:ext cx="5548368" cy="655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81" tIns="69381" rIns="69381" bIns="69381" numCol="1" spcCol="1270" anchor="ctr" anchorCtr="0">
          <a:noAutofit/>
        </a:bodyPr>
        <a:lstStyle/>
        <a:p>
          <a:pPr lvl="0" algn="l" defTabSz="711200">
            <a:lnSpc>
              <a:spcPct val="90000"/>
            </a:lnSpc>
            <a:spcBef>
              <a:spcPct val="0"/>
            </a:spcBef>
            <a:spcAft>
              <a:spcPct val="35000"/>
            </a:spcAft>
          </a:pPr>
          <a:r>
            <a:rPr lang="en-US" sz="1600" kern="1200" dirty="0" smtClean="0"/>
            <a:t>Lone</a:t>
          </a:r>
          <a:r>
            <a:rPr lang="en-US" sz="1600" kern="1200" baseline="0" dirty="0" smtClean="0"/>
            <a:t> Working</a:t>
          </a:r>
          <a:endParaRPr lang="en-US" sz="1600" kern="1200" dirty="0"/>
        </a:p>
      </dsp:txBody>
      <dsp:txXfrm>
        <a:off x="757181" y="4097778"/>
        <a:ext cx="5548368" cy="655568"/>
      </dsp:txXfrm>
    </dsp:sp>
    <dsp:sp modelId="{7B33044B-97EA-4770-814E-1C2D0EB0DE5E}">
      <dsp:nvSpPr>
        <dsp:cNvPr id="0" name=""/>
        <dsp:cNvSpPr/>
      </dsp:nvSpPr>
      <dsp:spPr>
        <a:xfrm>
          <a:off x="0" y="4917238"/>
          <a:ext cx="6305550" cy="65556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21B2AF-20D5-4A9E-8AAE-58814C2F2B97}">
      <dsp:nvSpPr>
        <dsp:cNvPr id="0" name=""/>
        <dsp:cNvSpPr/>
      </dsp:nvSpPr>
      <dsp:spPr>
        <a:xfrm>
          <a:off x="198309" y="5064741"/>
          <a:ext cx="360562" cy="360562"/>
        </a:xfrm>
        <a:prstGeom prst="rect">
          <a:avLst/>
        </a:prstGeom>
        <a:blipFill rotWithShape="1">
          <a:blip xmlns:r="http://schemas.openxmlformats.org/officeDocument/2006/relationships" r:embed="rId11"/>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6129311-7B22-45CE-B002-95764D1B83F8}">
      <dsp:nvSpPr>
        <dsp:cNvPr id="0" name=""/>
        <dsp:cNvSpPr/>
      </dsp:nvSpPr>
      <dsp:spPr>
        <a:xfrm>
          <a:off x="757181" y="4917238"/>
          <a:ext cx="5548368" cy="655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81" tIns="69381" rIns="69381" bIns="69381" numCol="1" spcCol="1270" anchor="ctr" anchorCtr="0">
          <a:noAutofit/>
        </a:bodyPr>
        <a:lstStyle/>
        <a:p>
          <a:pPr lvl="0" algn="l" defTabSz="711200">
            <a:lnSpc>
              <a:spcPct val="90000"/>
            </a:lnSpc>
            <a:spcBef>
              <a:spcPct val="0"/>
            </a:spcBef>
            <a:spcAft>
              <a:spcPct val="35000"/>
            </a:spcAft>
          </a:pPr>
          <a:r>
            <a:rPr lang="en-GB" sz="1600" kern="1200" dirty="0" smtClean="0"/>
            <a:t>Health Promotion and Signposting</a:t>
          </a:r>
          <a:endParaRPr lang="en-US" sz="1600" kern="1200" dirty="0"/>
        </a:p>
      </dsp:txBody>
      <dsp:txXfrm>
        <a:off x="757181" y="4917238"/>
        <a:ext cx="5548368" cy="655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53B5B-1B8C-45C6-87DA-5D3C4DE33E38}">
      <dsp:nvSpPr>
        <dsp:cNvPr id="0" name=""/>
        <dsp:cNvSpPr/>
      </dsp:nvSpPr>
      <dsp:spPr>
        <a:xfrm>
          <a:off x="0" y="13612"/>
          <a:ext cx="6254749" cy="127413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GB" sz="3300" kern="1200" dirty="0"/>
            <a:t>Schizophrenia is a distorted sense of reality</a:t>
          </a:r>
          <a:endParaRPr lang="en-US" sz="3300" kern="1200" dirty="0"/>
        </a:p>
      </dsp:txBody>
      <dsp:txXfrm>
        <a:off x="62198" y="75810"/>
        <a:ext cx="6130353" cy="1149734"/>
      </dsp:txXfrm>
    </dsp:sp>
    <dsp:sp modelId="{3A773A3F-AA1F-47D3-A5C7-460A157FE7AE}">
      <dsp:nvSpPr>
        <dsp:cNvPr id="0" name=""/>
        <dsp:cNvSpPr/>
      </dsp:nvSpPr>
      <dsp:spPr>
        <a:xfrm>
          <a:off x="0" y="1382782"/>
          <a:ext cx="6254749" cy="1274130"/>
        </a:xfrm>
        <a:prstGeom prst="roundRect">
          <a:avLst/>
        </a:prstGeom>
        <a:solidFill>
          <a:schemeClr val="accent2">
            <a:hueOff val="-2829507"/>
            <a:satOff val="-5301"/>
            <a:lumOff val="901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GB" sz="3300" kern="1200"/>
            <a:t>Characterised by Positive and Negative Symptoms</a:t>
          </a:r>
          <a:endParaRPr lang="en-US" sz="3300" kern="1200"/>
        </a:p>
      </dsp:txBody>
      <dsp:txXfrm>
        <a:off x="62198" y="1444980"/>
        <a:ext cx="6130353" cy="1149734"/>
      </dsp:txXfrm>
    </dsp:sp>
    <dsp:sp modelId="{94402169-317B-44F2-BB80-8FD030DABFA6}">
      <dsp:nvSpPr>
        <dsp:cNvPr id="0" name=""/>
        <dsp:cNvSpPr/>
      </dsp:nvSpPr>
      <dsp:spPr>
        <a:xfrm>
          <a:off x="0" y="2751952"/>
          <a:ext cx="6254749" cy="1274130"/>
        </a:xfrm>
        <a:prstGeom prst="roundRect">
          <a:avLst/>
        </a:prstGeom>
        <a:solidFill>
          <a:schemeClr val="accent2">
            <a:hueOff val="-5659015"/>
            <a:satOff val="-10602"/>
            <a:lumOff val="1803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GB" sz="3300" kern="1200"/>
            <a:t>Psychosis – Hallucinations and Delusions</a:t>
          </a:r>
          <a:endParaRPr lang="en-US" sz="3300" kern="1200"/>
        </a:p>
      </dsp:txBody>
      <dsp:txXfrm>
        <a:off x="62198" y="2814150"/>
        <a:ext cx="6130353" cy="1149734"/>
      </dsp:txXfrm>
    </dsp:sp>
    <dsp:sp modelId="{1190D71C-818F-417C-B1F3-6FBDB5619140}">
      <dsp:nvSpPr>
        <dsp:cNvPr id="0" name=""/>
        <dsp:cNvSpPr/>
      </dsp:nvSpPr>
      <dsp:spPr>
        <a:xfrm>
          <a:off x="0" y="4121122"/>
          <a:ext cx="6254749" cy="1274130"/>
        </a:xfrm>
        <a:prstGeom prst="roundRect">
          <a:avLst/>
        </a:prstGeom>
        <a:solidFill>
          <a:schemeClr val="accent2">
            <a:hueOff val="-8488521"/>
            <a:satOff val="-15903"/>
            <a:lumOff val="2705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GB" sz="3300" kern="1200" dirty="0"/>
            <a:t>Not Multiple Personality Disorder</a:t>
          </a:r>
          <a:endParaRPr lang="en-US" sz="3300" kern="1200" dirty="0"/>
        </a:p>
      </dsp:txBody>
      <dsp:txXfrm>
        <a:off x="62198" y="4183320"/>
        <a:ext cx="6130353" cy="11497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4B855-02B0-4667-8003-0D4B4C0B9B9A}">
      <dsp:nvSpPr>
        <dsp:cNvPr id="0" name=""/>
        <dsp:cNvSpPr/>
      </dsp:nvSpPr>
      <dsp:spPr>
        <a:xfrm>
          <a:off x="0" y="269233"/>
          <a:ext cx="5295943" cy="626062"/>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1024" tIns="312420" rIns="411024"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Sit opposite your partner, facing them.</a:t>
          </a:r>
        </a:p>
      </dsp:txBody>
      <dsp:txXfrm>
        <a:off x="0" y="269233"/>
        <a:ext cx="5295943" cy="626062"/>
      </dsp:txXfrm>
    </dsp:sp>
    <dsp:sp modelId="{BC91737E-D8CB-47E8-B94C-6EF1AD3D4D70}">
      <dsp:nvSpPr>
        <dsp:cNvPr id="0" name=""/>
        <dsp:cNvSpPr/>
      </dsp:nvSpPr>
      <dsp:spPr>
        <a:xfrm>
          <a:off x="264797" y="47833"/>
          <a:ext cx="3707160" cy="44280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122" tIns="0" rIns="140122" bIns="0" numCol="1" spcCol="1270" anchor="ctr" anchorCtr="0">
          <a:noAutofit/>
        </a:bodyPr>
        <a:lstStyle/>
        <a:p>
          <a:pPr lvl="0" algn="l" defTabSz="1778000">
            <a:lnSpc>
              <a:spcPct val="90000"/>
            </a:lnSpc>
            <a:spcBef>
              <a:spcPct val="0"/>
            </a:spcBef>
            <a:spcAft>
              <a:spcPct val="35000"/>
            </a:spcAft>
          </a:pPr>
          <a:r>
            <a:rPr lang="en-GB" sz="4000" kern="1200" dirty="0"/>
            <a:t>S</a:t>
          </a:r>
          <a:r>
            <a:rPr lang="en-GB" sz="1500" kern="1200" dirty="0"/>
            <a:t>it Squarely</a:t>
          </a:r>
        </a:p>
      </dsp:txBody>
      <dsp:txXfrm>
        <a:off x="286413" y="69449"/>
        <a:ext cx="3663928" cy="399568"/>
      </dsp:txXfrm>
    </dsp:sp>
    <dsp:sp modelId="{041BCEBB-2E1B-46AD-8028-A9795F6F7190}">
      <dsp:nvSpPr>
        <dsp:cNvPr id="0" name=""/>
        <dsp:cNvSpPr/>
      </dsp:nvSpPr>
      <dsp:spPr>
        <a:xfrm>
          <a:off x="0" y="1197696"/>
          <a:ext cx="5295943" cy="626062"/>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1024" tIns="312420" rIns="411024"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Uncross arms and legs</a:t>
          </a:r>
        </a:p>
      </dsp:txBody>
      <dsp:txXfrm>
        <a:off x="0" y="1197696"/>
        <a:ext cx="5295943" cy="626062"/>
      </dsp:txXfrm>
    </dsp:sp>
    <dsp:sp modelId="{810776D5-A33C-4103-9E13-FDD6FBC4C661}">
      <dsp:nvSpPr>
        <dsp:cNvPr id="0" name=""/>
        <dsp:cNvSpPr/>
      </dsp:nvSpPr>
      <dsp:spPr>
        <a:xfrm>
          <a:off x="264797" y="976296"/>
          <a:ext cx="3707160" cy="44280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122" tIns="0" rIns="140122" bIns="0" numCol="1" spcCol="1270" anchor="ctr" anchorCtr="0">
          <a:noAutofit/>
        </a:bodyPr>
        <a:lstStyle/>
        <a:p>
          <a:pPr lvl="0" algn="l" defTabSz="1778000">
            <a:lnSpc>
              <a:spcPct val="90000"/>
            </a:lnSpc>
            <a:spcBef>
              <a:spcPct val="0"/>
            </a:spcBef>
            <a:spcAft>
              <a:spcPct val="35000"/>
            </a:spcAft>
          </a:pPr>
          <a:r>
            <a:rPr lang="en-GB" sz="4000" kern="1200" dirty="0"/>
            <a:t>O</a:t>
          </a:r>
          <a:r>
            <a:rPr lang="en-GB" sz="1500" kern="1200" dirty="0"/>
            <a:t>pen Posture</a:t>
          </a:r>
        </a:p>
      </dsp:txBody>
      <dsp:txXfrm>
        <a:off x="286413" y="997912"/>
        <a:ext cx="3663928" cy="399568"/>
      </dsp:txXfrm>
    </dsp:sp>
    <dsp:sp modelId="{30CBE258-1FD8-4E1B-8090-E699566BA017}">
      <dsp:nvSpPr>
        <dsp:cNvPr id="0" name=""/>
        <dsp:cNvSpPr/>
      </dsp:nvSpPr>
      <dsp:spPr>
        <a:xfrm>
          <a:off x="0" y="2126159"/>
          <a:ext cx="5295943" cy="626062"/>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1024" tIns="312420" rIns="411024"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A good way of showing interest</a:t>
          </a:r>
        </a:p>
      </dsp:txBody>
      <dsp:txXfrm>
        <a:off x="0" y="2126159"/>
        <a:ext cx="5295943" cy="626062"/>
      </dsp:txXfrm>
    </dsp:sp>
    <dsp:sp modelId="{25768314-CC8A-4400-9B2B-41E2A6CA748B}">
      <dsp:nvSpPr>
        <dsp:cNvPr id="0" name=""/>
        <dsp:cNvSpPr/>
      </dsp:nvSpPr>
      <dsp:spPr>
        <a:xfrm>
          <a:off x="264797" y="1904759"/>
          <a:ext cx="3707160" cy="44280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122" tIns="0" rIns="140122" bIns="0" numCol="1" spcCol="1270" anchor="ctr" anchorCtr="0">
          <a:noAutofit/>
        </a:bodyPr>
        <a:lstStyle/>
        <a:p>
          <a:pPr lvl="0" algn="l" defTabSz="1778000">
            <a:lnSpc>
              <a:spcPct val="90000"/>
            </a:lnSpc>
            <a:spcBef>
              <a:spcPct val="0"/>
            </a:spcBef>
            <a:spcAft>
              <a:spcPct val="35000"/>
            </a:spcAft>
          </a:pPr>
          <a:r>
            <a:rPr lang="en-GB" sz="4000" kern="1200" dirty="0"/>
            <a:t>L</a:t>
          </a:r>
          <a:r>
            <a:rPr lang="en-GB" sz="1500" kern="1200" dirty="0"/>
            <a:t>ean towards the other</a:t>
          </a:r>
        </a:p>
      </dsp:txBody>
      <dsp:txXfrm>
        <a:off x="286413" y="1926375"/>
        <a:ext cx="3663928" cy="399568"/>
      </dsp:txXfrm>
    </dsp:sp>
    <dsp:sp modelId="{5721A084-8D09-4904-9132-6B0450F1ABEF}">
      <dsp:nvSpPr>
        <dsp:cNvPr id="0" name=""/>
        <dsp:cNvSpPr/>
      </dsp:nvSpPr>
      <dsp:spPr>
        <a:xfrm>
          <a:off x="0" y="3054621"/>
          <a:ext cx="5295943" cy="850500"/>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1024" tIns="312420" rIns="411024"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Good eye contact – but don’t stare! </a:t>
          </a:r>
        </a:p>
        <a:p>
          <a:pPr marL="114300" lvl="1" indent="-114300" algn="l" defTabSz="666750">
            <a:lnSpc>
              <a:spcPct val="90000"/>
            </a:lnSpc>
            <a:spcBef>
              <a:spcPct val="0"/>
            </a:spcBef>
            <a:spcAft>
              <a:spcPct val="15000"/>
            </a:spcAft>
            <a:buChar char="••"/>
          </a:pPr>
          <a:r>
            <a:rPr lang="en-GB" sz="1500" kern="1200" dirty="0"/>
            <a:t>Maintain personal/cultural sensitivity</a:t>
          </a:r>
        </a:p>
      </dsp:txBody>
      <dsp:txXfrm>
        <a:off x="0" y="3054621"/>
        <a:ext cx="5295943" cy="850500"/>
      </dsp:txXfrm>
    </dsp:sp>
    <dsp:sp modelId="{E089EC8B-2D00-4ABE-9C01-7995B1E5FAAD}">
      <dsp:nvSpPr>
        <dsp:cNvPr id="0" name=""/>
        <dsp:cNvSpPr/>
      </dsp:nvSpPr>
      <dsp:spPr>
        <a:xfrm>
          <a:off x="264797" y="2833221"/>
          <a:ext cx="3707160" cy="44280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122" tIns="0" rIns="140122" bIns="0" numCol="1" spcCol="1270" anchor="ctr" anchorCtr="0">
          <a:noAutofit/>
        </a:bodyPr>
        <a:lstStyle/>
        <a:p>
          <a:pPr lvl="0" algn="l" defTabSz="1778000">
            <a:lnSpc>
              <a:spcPct val="90000"/>
            </a:lnSpc>
            <a:spcBef>
              <a:spcPct val="0"/>
            </a:spcBef>
            <a:spcAft>
              <a:spcPct val="35000"/>
            </a:spcAft>
          </a:pPr>
          <a:r>
            <a:rPr lang="en-GB" sz="4000" kern="1200" dirty="0"/>
            <a:t>E</a:t>
          </a:r>
          <a:r>
            <a:rPr lang="en-GB" sz="1500" kern="1200" dirty="0"/>
            <a:t>ye Contact</a:t>
          </a:r>
        </a:p>
      </dsp:txBody>
      <dsp:txXfrm>
        <a:off x="286413" y="2854837"/>
        <a:ext cx="3663928" cy="399568"/>
      </dsp:txXfrm>
    </dsp:sp>
    <dsp:sp modelId="{39354747-CEED-4DF1-80E6-980EC8C1B7C6}">
      <dsp:nvSpPr>
        <dsp:cNvPr id="0" name=""/>
        <dsp:cNvSpPr/>
      </dsp:nvSpPr>
      <dsp:spPr>
        <a:xfrm>
          <a:off x="0" y="4207521"/>
          <a:ext cx="5295943" cy="626062"/>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1024" tIns="312420" rIns="411024"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Don’t fidget or perform other activities simultaneously</a:t>
          </a:r>
        </a:p>
      </dsp:txBody>
      <dsp:txXfrm>
        <a:off x="0" y="4207521"/>
        <a:ext cx="5295943" cy="626062"/>
      </dsp:txXfrm>
    </dsp:sp>
    <dsp:sp modelId="{751447E6-7C4F-4492-8E81-2233AA85CD48}">
      <dsp:nvSpPr>
        <dsp:cNvPr id="0" name=""/>
        <dsp:cNvSpPr/>
      </dsp:nvSpPr>
      <dsp:spPr>
        <a:xfrm>
          <a:off x="264797" y="3986121"/>
          <a:ext cx="3707160" cy="44280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122" tIns="0" rIns="140122" bIns="0" numCol="1" spcCol="1270" anchor="ctr" anchorCtr="0">
          <a:noAutofit/>
        </a:bodyPr>
        <a:lstStyle/>
        <a:p>
          <a:pPr lvl="0" algn="l" defTabSz="1778000">
            <a:lnSpc>
              <a:spcPct val="90000"/>
            </a:lnSpc>
            <a:spcBef>
              <a:spcPct val="0"/>
            </a:spcBef>
            <a:spcAft>
              <a:spcPct val="35000"/>
            </a:spcAft>
          </a:pPr>
          <a:r>
            <a:rPr lang="en-GB" sz="4000" kern="1200" dirty="0"/>
            <a:t>R</a:t>
          </a:r>
          <a:r>
            <a:rPr lang="en-GB" sz="1500" kern="1200" dirty="0"/>
            <a:t>elax</a:t>
          </a:r>
        </a:p>
      </dsp:txBody>
      <dsp:txXfrm>
        <a:off x="286413" y="4007737"/>
        <a:ext cx="3663928" cy="39956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3A1C77E3-0E1B-4677-B465-CB4609F20F56}" type="datetimeFigureOut">
              <a:rPr lang="en-GB" smtClean="0"/>
              <a:t>07/07/2021</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4DEBFDC0-E787-4CAA-907C-E251E47F3001}" type="slidenum">
              <a:rPr lang="en-GB" smtClean="0"/>
              <a:t>‹#›</a:t>
            </a:fld>
            <a:endParaRPr lang="en-GB"/>
          </a:p>
        </p:txBody>
      </p:sp>
    </p:spTree>
    <p:extLst>
      <p:ext uri="{BB962C8B-B14F-4D97-AF65-F5344CB8AC3E}">
        <p14:creationId xmlns:p14="http://schemas.microsoft.com/office/powerpoint/2010/main" val="4137946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31D155EF-4037-4734-ACAE-D00EE116362D}" type="datetimeFigureOut">
              <a:rPr lang="en-GB" smtClean="0"/>
              <a:t>07/07/2021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9C1DF414-E64D-4831-BA03-514F8625B899}" type="slidenum">
              <a:rPr lang="en-GB" smtClean="0"/>
              <a:t>‹#›</a:t>
            </a:fld>
            <a:endParaRPr lang="en-GB"/>
          </a:p>
        </p:txBody>
      </p:sp>
    </p:spTree>
    <p:extLst>
      <p:ext uri="{BB962C8B-B14F-4D97-AF65-F5344CB8AC3E}">
        <p14:creationId xmlns:p14="http://schemas.microsoft.com/office/powerpoint/2010/main" val="1227204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https://www.maxpixel.net/Mental-Health-Tree-Branches-Brain-Thinking-Disorder-2313430</a:t>
            </a:r>
          </a:p>
        </p:txBody>
      </p:sp>
      <p:sp>
        <p:nvSpPr>
          <p:cNvPr id="4" name="Slide Number Placeholder 3"/>
          <p:cNvSpPr>
            <a:spLocks noGrp="1"/>
          </p:cNvSpPr>
          <p:nvPr>
            <p:ph type="sldNum" sz="quarter" idx="10"/>
          </p:nvPr>
        </p:nvSpPr>
        <p:spPr/>
        <p:txBody>
          <a:bodyPr/>
          <a:lstStyle/>
          <a:p>
            <a:fld id="{F9F5A22F-BEAF-48B1-B47F-24DC75D659BE}" type="slidenum">
              <a:rPr lang="en-GB" smtClean="0"/>
              <a:t>5</a:t>
            </a:fld>
            <a:endParaRPr lang="en-GB"/>
          </a:p>
        </p:txBody>
      </p:sp>
    </p:spTree>
    <p:extLst>
      <p:ext uri="{BB962C8B-B14F-4D97-AF65-F5344CB8AC3E}">
        <p14:creationId xmlns:p14="http://schemas.microsoft.com/office/powerpoint/2010/main" val="352074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E1B62-DA6C-4836-964B-97E907287626}" type="slidenum">
              <a:rPr lang="en-GB" smtClean="0"/>
              <a:t>15</a:t>
            </a:fld>
            <a:endParaRPr lang="en-GB"/>
          </a:p>
        </p:txBody>
      </p:sp>
    </p:spTree>
    <p:extLst>
      <p:ext uri="{BB962C8B-B14F-4D97-AF65-F5344CB8AC3E}">
        <p14:creationId xmlns:p14="http://schemas.microsoft.com/office/powerpoint/2010/main" val="634942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9987A6CA-77FE-43EE-BBE8-B2BD5E290342}"/>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D33267DE-5DC0-487B-BFC7-5A6FE2BA880F}"/>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1. Data Protection Act is not a barrier to sharing information</a:t>
            </a:r>
          </a:p>
          <a:p>
            <a:pPr eaLnBrk="1" hangingPunct="1"/>
            <a:r>
              <a:rPr lang="en-US" altLang="en-US">
                <a:latin typeface="Arial" panose="020B0604020202020204" pitchFamily="34" charset="0"/>
              </a:rPr>
              <a:t>2. Be open and honest with the person or family</a:t>
            </a:r>
          </a:p>
          <a:p>
            <a:pPr eaLnBrk="1" hangingPunct="1"/>
            <a:r>
              <a:rPr lang="en-US" altLang="en-US">
                <a:latin typeface="Arial" panose="020B0604020202020204" pitchFamily="34" charset="0"/>
              </a:rPr>
              <a:t>3. Seek advice if you are in any doubt</a:t>
            </a:r>
          </a:p>
          <a:p>
            <a:pPr eaLnBrk="1" hangingPunct="1"/>
            <a:r>
              <a:rPr lang="en-US" altLang="en-US">
                <a:latin typeface="Arial" panose="020B0604020202020204" pitchFamily="34" charset="0"/>
              </a:rPr>
              <a:t>4. Share with consent where appropriate</a:t>
            </a:r>
          </a:p>
          <a:p>
            <a:pPr eaLnBrk="1" hangingPunct="1"/>
            <a:r>
              <a:rPr lang="en-US" altLang="en-US">
                <a:latin typeface="Arial" panose="020B0604020202020204" pitchFamily="34" charset="0"/>
              </a:rPr>
              <a:t>5. Consider safety and well being – of the person and others who may be affected by their actions</a:t>
            </a:r>
          </a:p>
          <a:p>
            <a:pPr eaLnBrk="1" hangingPunct="1"/>
            <a:r>
              <a:rPr lang="en-US" altLang="en-US">
                <a:latin typeface="Arial" panose="020B0604020202020204" pitchFamily="34" charset="0"/>
              </a:rPr>
              <a:t>6. Necessary. Proportionate, relevant, accurate, timely, and secure </a:t>
            </a:r>
          </a:p>
          <a:p>
            <a:pPr eaLnBrk="1" hangingPunct="1"/>
            <a:r>
              <a:rPr lang="en-US" altLang="en-US">
                <a:latin typeface="Arial" panose="020B0604020202020204" pitchFamily="34" charset="0"/>
              </a:rPr>
              <a:t>7.Keep a record of your decisions and reasons</a:t>
            </a:r>
          </a:p>
          <a:p>
            <a:pPr eaLnBrk="1" hangingPunct="1"/>
            <a:endParaRPr lang="en-US" altLang="en-US">
              <a:latin typeface="Arial" panose="020B0604020202020204" pitchFamily="34" charset="0"/>
            </a:endParaRPr>
          </a:p>
        </p:txBody>
      </p:sp>
      <p:sp>
        <p:nvSpPr>
          <p:cNvPr id="50180" name="Slide Number Placeholder 3">
            <a:extLst>
              <a:ext uri="{FF2B5EF4-FFF2-40B4-BE49-F238E27FC236}">
                <a16:creationId xmlns:a16="http://schemas.microsoft.com/office/drawing/2014/main" id="{DE06F533-25B2-47ED-B73E-36A5476110D8}"/>
              </a:ext>
            </a:extLst>
          </p:cNvPr>
          <p:cNvSpPr>
            <a:spLocks noGrp="1"/>
          </p:cNvSpPr>
          <p:nvPr>
            <p:ph type="sldNum" sz="quarter" idx="5"/>
          </p:nvPr>
        </p:nvSpPr>
        <p:spPr>
          <a:noFill/>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5EF730-F681-4365-9955-729AADC48C35}" type="slidenum">
              <a:rPr lang="en-GB" altLang="en-US" smtClean="0"/>
              <a:pPr>
                <a:spcBef>
                  <a:spcPct val="0"/>
                </a:spcBef>
              </a:pPr>
              <a:t>22</a:t>
            </a:fld>
            <a:endParaRPr lang="en-GB" altLang="en-US"/>
          </a:p>
        </p:txBody>
      </p:sp>
    </p:spTree>
    <p:extLst>
      <p:ext uri="{BB962C8B-B14F-4D97-AF65-F5344CB8AC3E}">
        <p14:creationId xmlns:p14="http://schemas.microsoft.com/office/powerpoint/2010/main" val="3713617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Putting boundaries in place could include:</a:t>
            </a:r>
          </a:p>
          <a:p>
            <a:pPr marL="171450" indent="-171450">
              <a:buFont typeface="Arial" panose="020B0604020202020204" pitchFamily="34" charset="0"/>
              <a:buChar char="•"/>
            </a:pPr>
            <a:r>
              <a:rPr lang="en-GB" dirty="0" smtClean="0"/>
              <a:t>Having specific time just for you – for example “I really need to do well in this module, so I’m going to</a:t>
            </a:r>
            <a:r>
              <a:rPr lang="en-GB" baseline="0" dirty="0" smtClean="0"/>
              <a:t> spend the afternoons in the library.  It is really important for me that I do this.”</a:t>
            </a:r>
          </a:p>
          <a:p>
            <a:pPr marL="0" indent="0">
              <a:buFont typeface="Arial" panose="020B0604020202020204" pitchFamily="34" charset="0"/>
              <a:buNone/>
            </a:pPr>
            <a:endParaRPr lang="en-GB" dirty="0" smtClean="0"/>
          </a:p>
          <a:p>
            <a:pPr marL="171450" indent="-171450">
              <a:buFont typeface="Arial" panose="020B0604020202020204" pitchFamily="34" charset="0"/>
              <a:buChar char="•"/>
            </a:pPr>
            <a:r>
              <a:rPr lang="en-GB" dirty="0" smtClean="0"/>
              <a:t>Encouraging your friend to build a wider support network – “I’m worried that I’m not always going to be around when you need me, there are other people we can talk to as well?”</a:t>
            </a:r>
          </a:p>
          <a:p>
            <a:pPr marL="0" indent="0">
              <a:buFont typeface="Arial" panose="020B0604020202020204" pitchFamily="34" charset="0"/>
              <a:buNone/>
            </a:pPr>
            <a:endParaRPr lang="en-GB" dirty="0" smtClean="0"/>
          </a:p>
          <a:p>
            <a:pPr marL="171450" indent="-171450">
              <a:buFont typeface="Arial" panose="020B0604020202020204" pitchFamily="34" charset="0"/>
              <a:buChar char="•"/>
            </a:pPr>
            <a:r>
              <a:rPr lang="en-GB" dirty="0" smtClean="0"/>
              <a:t>Encouraging your friend to seek more support – “It sound like this is really difficult,</a:t>
            </a:r>
            <a:r>
              <a:rPr lang="en-GB" baseline="0" dirty="0" smtClean="0"/>
              <a:t> I’m not sure if I’m the best person to help on my own.  I wonder if we could also get someone else with more experienced to help?” </a:t>
            </a:r>
            <a:endParaRPr lang="en-GB" dirty="0" smtClean="0"/>
          </a:p>
          <a:p>
            <a:pPr marL="0" indent="0">
              <a:buFont typeface="Arial" panose="020B0604020202020204" pitchFamily="34" charset="0"/>
              <a:buNone/>
            </a:pPr>
            <a:endParaRPr lang="en-GB" dirty="0" smtClean="0"/>
          </a:p>
          <a:p>
            <a:pPr marL="171450" indent="-171450">
              <a:buFont typeface="Arial" panose="020B0604020202020204" pitchFamily="34" charset="0"/>
              <a:buChar char="•"/>
            </a:pPr>
            <a:r>
              <a:rPr lang="en-GB" dirty="0" smtClean="0"/>
              <a:t>Putting your won priorities first – “Thanks for texting me.  Sounds like this is a difficult day.  I really want</a:t>
            </a:r>
            <a:r>
              <a:rPr lang="en-GB" baseline="0" dirty="0" smtClean="0"/>
              <a:t> to help.  I have an essay due in tomorrow so can we meet for coffee tomorrow afternoon?”</a:t>
            </a:r>
            <a:endParaRPr lang="en-GB" dirty="0" smtClean="0"/>
          </a:p>
          <a:p>
            <a:endParaRPr lang="en-GB" dirty="0"/>
          </a:p>
        </p:txBody>
      </p:sp>
      <p:sp>
        <p:nvSpPr>
          <p:cNvPr id="4" name="Slide Number Placeholder 3"/>
          <p:cNvSpPr>
            <a:spLocks noGrp="1"/>
          </p:cNvSpPr>
          <p:nvPr>
            <p:ph type="sldNum" sz="quarter" idx="10"/>
          </p:nvPr>
        </p:nvSpPr>
        <p:spPr/>
        <p:txBody>
          <a:bodyPr/>
          <a:lstStyle/>
          <a:p>
            <a:fld id="{72ACE15F-6BBD-4A7B-B7C7-9FB0D3C1AEDD}" type="slidenum">
              <a:rPr lang="en-GB" smtClean="0"/>
              <a:t>31</a:t>
            </a:fld>
            <a:endParaRPr lang="en-GB"/>
          </a:p>
        </p:txBody>
      </p:sp>
    </p:spTree>
    <p:extLst>
      <p:ext uri="{BB962C8B-B14F-4D97-AF65-F5344CB8AC3E}">
        <p14:creationId xmlns:p14="http://schemas.microsoft.com/office/powerpoint/2010/main" val="2301476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55B32A0-AC34-44FA-817F-F9922211FECB}" type="datetimeFigureOut">
              <a:rPr lang="en-GB" smtClean="0"/>
              <a:t>07/07/2021</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2623424D-7C3A-4C80-BFD8-79B36D9827D7}" type="slidenum">
              <a:rPr lang="en-GB" smtClean="0"/>
              <a:t>‹#›</a:t>
            </a:fld>
            <a:endParaRPr lang="en-GB"/>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89239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5B32A0-AC34-44FA-817F-F9922211FECB}" type="datetimeFigureOut">
              <a:rPr lang="en-GB" smtClean="0"/>
              <a:t>07/07/2021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23424D-7C3A-4C80-BFD8-79B36D9827D7}" type="slidenum">
              <a:rPr lang="en-GB" smtClean="0"/>
              <a:t>‹#›</a:t>
            </a:fld>
            <a:endParaRPr lang="en-GB"/>
          </a:p>
        </p:txBody>
      </p:sp>
    </p:spTree>
    <p:extLst>
      <p:ext uri="{BB962C8B-B14F-4D97-AF65-F5344CB8AC3E}">
        <p14:creationId xmlns:p14="http://schemas.microsoft.com/office/powerpoint/2010/main" val="137757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5B32A0-AC34-44FA-817F-F9922211FECB}" type="datetimeFigureOut">
              <a:rPr lang="en-GB" smtClean="0"/>
              <a:t>07/07/2021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23424D-7C3A-4C80-BFD8-79B36D9827D7}" type="slidenum">
              <a:rPr lang="en-GB" smtClean="0"/>
              <a:t>‹#›</a:t>
            </a:fld>
            <a:endParaRPr lang="en-GB"/>
          </a:p>
        </p:txBody>
      </p:sp>
    </p:spTree>
    <p:extLst>
      <p:ext uri="{BB962C8B-B14F-4D97-AF65-F5344CB8AC3E}">
        <p14:creationId xmlns:p14="http://schemas.microsoft.com/office/powerpoint/2010/main" val="2124575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55B32A0-AC34-44FA-817F-F9922211FECB}" type="datetimeFigureOut">
              <a:rPr lang="en-GB" smtClean="0"/>
              <a:t>07/07/2021</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2623424D-7C3A-4C80-BFD8-79B36D9827D7}" type="slidenum">
              <a:rPr lang="en-GB" smtClean="0"/>
              <a:t>‹#›</a:t>
            </a:fld>
            <a:endParaRPr lang="en-GB"/>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4050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5B32A0-AC34-44FA-817F-F9922211FECB}" type="datetimeFigureOut">
              <a:rPr lang="en-GB" smtClean="0"/>
              <a:t>07/07/2021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23424D-7C3A-4C80-BFD8-79B36D9827D7}" type="slidenum">
              <a:rPr lang="en-GB" smtClean="0"/>
              <a:t>‹#›</a:t>
            </a:fld>
            <a:endParaRPr lang="en-GB"/>
          </a:p>
        </p:txBody>
      </p:sp>
    </p:spTree>
    <p:extLst>
      <p:ext uri="{BB962C8B-B14F-4D97-AF65-F5344CB8AC3E}">
        <p14:creationId xmlns:p14="http://schemas.microsoft.com/office/powerpoint/2010/main" val="3761099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55B32A0-AC34-44FA-817F-F9922211FECB}" type="datetimeFigureOut">
              <a:rPr lang="en-GB" smtClean="0"/>
              <a:t>07/07/2021</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2623424D-7C3A-4C80-BFD8-79B36D9827D7}" type="slidenum">
              <a:rPr lang="en-GB" smtClean="0"/>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74987007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5B32A0-AC34-44FA-817F-F9922211FECB}" type="datetimeFigureOut">
              <a:rPr lang="en-GB" smtClean="0"/>
              <a:t>07/07/2021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23424D-7C3A-4C80-BFD8-79B36D9827D7}" type="slidenum">
              <a:rPr lang="en-GB" smtClean="0"/>
              <a:t>‹#›</a:t>
            </a:fld>
            <a:endParaRPr lang="en-GB"/>
          </a:p>
        </p:txBody>
      </p:sp>
    </p:spTree>
    <p:extLst>
      <p:ext uri="{BB962C8B-B14F-4D97-AF65-F5344CB8AC3E}">
        <p14:creationId xmlns:p14="http://schemas.microsoft.com/office/powerpoint/2010/main" val="37111077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5B32A0-AC34-44FA-817F-F9922211FECB}" type="datetimeFigureOut">
              <a:rPr lang="en-GB" smtClean="0"/>
              <a:t>07/07/2021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23424D-7C3A-4C80-BFD8-79B36D9827D7}" type="slidenum">
              <a:rPr lang="en-GB" smtClean="0"/>
              <a:t>‹#›</a:t>
            </a:fld>
            <a:endParaRPr lang="en-GB"/>
          </a:p>
        </p:txBody>
      </p:sp>
    </p:spTree>
    <p:extLst>
      <p:ext uri="{BB962C8B-B14F-4D97-AF65-F5344CB8AC3E}">
        <p14:creationId xmlns:p14="http://schemas.microsoft.com/office/powerpoint/2010/main" val="83506061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5B32A0-AC34-44FA-817F-F9922211FECB}" type="datetimeFigureOut">
              <a:rPr lang="en-GB" smtClean="0"/>
              <a:t>07/07/2021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23424D-7C3A-4C80-BFD8-79B36D9827D7}" type="slidenum">
              <a:rPr lang="en-GB" smtClean="0"/>
              <a:t>‹#›</a:t>
            </a:fld>
            <a:endParaRPr lang="en-GB"/>
          </a:p>
        </p:txBody>
      </p:sp>
    </p:spTree>
    <p:extLst>
      <p:ext uri="{BB962C8B-B14F-4D97-AF65-F5344CB8AC3E}">
        <p14:creationId xmlns:p14="http://schemas.microsoft.com/office/powerpoint/2010/main" val="3473925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B32A0-AC34-44FA-817F-F9922211FECB}" type="datetimeFigureOut">
              <a:rPr lang="en-GB" smtClean="0"/>
              <a:t>07/07/2021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23424D-7C3A-4C80-BFD8-79B36D9827D7}" type="slidenum">
              <a:rPr lang="en-GB" smtClean="0"/>
              <a:t>‹#›</a:t>
            </a:fld>
            <a:endParaRPr lang="en-GB"/>
          </a:p>
        </p:txBody>
      </p:sp>
    </p:spTree>
    <p:extLst>
      <p:ext uri="{BB962C8B-B14F-4D97-AF65-F5344CB8AC3E}">
        <p14:creationId xmlns:p14="http://schemas.microsoft.com/office/powerpoint/2010/main" val="3978311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455B32A0-AC34-44FA-817F-F9922211FECB}" type="datetimeFigureOut">
              <a:rPr lang="en-GB" smtClean="0"/>
              <a:t>07/07/2021</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2623424D-7C3A-4C80-BFD8-79B36D9827D7}" type="slidenum">
              <a:rPr lang="en-GB" smtClean="0"/>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7712016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5B32A0-AC34-44FA-817F-F9922211FECB}" type="datetimeFigureOut">
              <a:rPr lang="en-GB" smtClean="0"/>
              <a:t>07/07/2021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23424D-7C3A-4C80-BFD8-79B36D9827D7}" type="slidenum">
              <a:rPr lang="en-GB" smtClean="0"/>
              <a:t>‹#›</a:t>
            </a:fld>
            <a:endParaRPr lang="en-GB"/>
          </a:p>
        </p:txBody>
      </p:sp>
    </p:spTree>
    <p:extLst>
      <p:ext uri="{BB962C8B-B14F-4D97-AF65-F5344CB8AC3E}">
        <p14:creationId xmlns:p14="http://schemas.microsoft.com/office/powerpoint/2010/main" val="2143669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455B32A0-AC34-44FA-817F-F9922211FECB}" type="datetimeFigureOut">
              <a:rPr lang="en-GB" smtClean="0"/>
              <a:t>07/07/2021</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GB"/>
          </a:p>
        </p:txBody>
      </p:sp>
      <p:sp>
        <p:nvSpPr>
          <p:cNvPr id="7" name="Slide Number Placeholder 6"/>
          <p:cNvSpPr>
            <a:spLocks noGrp="1"/>
          </p:cNvSpPr>
          <p:nvPr>
            <p:ph type="sldNum" sz="quarter" idx="12"/>
          </p:nvPr>
        </p:nvSpPr>
        <p:spPr>
          <a:xfrm>
            <a:off x="5687568" y="6375679"/>
            <a:ext cx="1234440" cy="345796"/>
          </a:xfrm>
        </p:spPr>
        <p:txBody>
          <a:bodyPr/>
          <a:lstStyle/>
          <a:p>
            <a:fld id="{2623424D-7C3A-4C80-BFD8-79B36D9827D7}" type="slidenum">
              <a:rPr lang="en-GB" smtClean="0"/>
              <a:t>‹#›</a:t>
            </a:fld>
            <a:endParaRPr lang="en-GB"/>
          </a:p>
        </p:txBody>
      </p:sp>
    </p:spTree>
    <p:extLst>
      <p:ext uri="{BB962C8B-B14F-4D97-AF65-F5344CB8AC3E}">
        <p14:creationId xmlns:p14="http://schemas.microsoft.com/office/powerpoint/2010/main" val="1025288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5B32A0-AC34-44FA-817F-F9922211FECB}" type="datetimeFigureOut">
              <a:rPr lang="en-GB" smtClean="0"/>
              <a:t>07/07/2021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23424D-7C3A-4C80-BFD8-79B36D9827D7}" type="slidenum">
              <a:rPr lang="en-GB" smtClean="0"/>
              <a:t>‹#›</a:t>
            </a:fld>
            <a:endParaRPr lang="en-GB"/>
          </a:p>
        </p:txBody>
      </p:sp>
    </p:spTree>
    <p:extLst>
      <p:ext uri="{BB962C8B-B14F-4D97-AF65-F5344CB8AC3E}">
        <p14:creationId xmlns:p14="http://schemas.microsoft.com/office/powerpoint/2010/main" val="2921107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5B32A0-AC34-44FA-817F-F9922211FECB}" type="datetimeFigureOut">
              <a:rPr lang="en-GB" smtClean="0"/>
              <a:t>07/07/2021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23424D-7C3A-4C80-BFD8-79B36D9827D7}" type="slidenum">
              <a:rPr lang="en-GB" smtClean="0"/>
              <a:t>‹#›</a:t>
            </a:fld>
            <a:endParaRPr lang="en-GB"/>
          </a:p>
        </p:txBody>
      </p:sp>
    </p:spTree>
    <p:extLst>
      <p:ext uri="{BB962C8B-B14F-4D97-AF65-F5344CB8AC3E}">
        <p14:creationId xmlns:p14="http://schemas.microsoft.com/office/powerpoint/2010/main" val="2031413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7/7/2021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802852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55B32A0-AC34-44FA-817F-F9922211FECB}" type="datetimeFigureOut">
              <a:rPr lang="en-GB" smtClean="0"/>
              <a:t>07/07/2021</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2623424D-7C3A-4C80-BFD8-79B36D9827D7}" type="slidenum">
              <a:rPr lang="en-GB" smtClean="0"/>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6131236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5B32A0-AC34-44FA-817F-F9922211FECB}" type="datetimeFigureOut">
              <a:rPr lang="en-GB" smtClean="0"/>
              <a:t>07/07/2021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23424D-7C3A-4C80-BFD8-79B36D9827D7}" type="slidenum">
              <a:rPr lang="en-GB" smtClean="0"/>
              <a:t>‹#›</a:t>
            </a:fld>
            <a:endParaRPr lang="en-GB"/>
          </a:p>
        </p:txBody>
      </p:sp>
    </p:spTree>
    <p:extLst>
      <p:ext uri="{BB962C8B-B14F-4D97-AF65-F5344CB8AC3E}">
        <p14:creationId xmlns:p14="http://schemas.microsoft.com/office/powerpoint/2010/main" val="2108197254"/>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5B32A0-AC34-44FA-817F-F9922211FECB}" type="datetimeFigureOut">
              <a:rPr lang="en-GB" smtClean="0"/>
              <a:t>07/07/2021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23424D-7C3A-4C80-BFD8-79B36D9827D7}" type="slidenum">
              <a:rPr lang="en-GB" smtClean="0"/>
              <a:t>‹#›</a:t>
            </a:fld>
            <a:endParaRPr lang="en-GB"/>
          </a:p>
        </p:txBody>
      </p:sp>
    </p:spTree>
    <p:extLst>
      <p:ext uri="{BB962C8B-B14F-4D97-AF65-F5344CB8AC3E}">
        <p14:creationId xmlns:p14="http://schemas.microsoft.com/office/powerpoint/2010/main" val="33452745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5B32A0-AC34-44FA-817F-F9922211FECB}" type="datetimeFigureOut">
              <a:rPr lang="en-GB" smtClean="0"/>
              <a:t>07/07/2021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23424D-7C3A-4C80-BFD8-79B36D9827D7}" type="slidenum">
              <a:rPr lang="en-GB" smtClean="0"/>
              <a:t>‹#›</a:t>
            </a:fld>
            <a:endParaRPr lang="en-GB"/>
          </a:p>
        </p:txBody>
      </p:sp>
    </p:spTree>
    <p:extLst>
      <p:ext uri="{BB962C8B-B14F-4D97-AF65-F5344CB8AC3E}">
        <p14:creationId xmlns:p14="http://schemas.microsoft.com/office/powerpoint/2010/main" val="112962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B32A0-AC34-44FA-817F-F9922211FECB}" type="datetimeFigureOut">
              <a:rPr lang="en-GB" smtClean="0"/>
              <a:t>07/07/2021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23424D-7C3A-4C80-BFD8-79B36D9827D7}" type="slidenum">
              <a:rPr lang="en-GB" smtClean="0"/>
              <a:t>‹#›</a:t>
            </a:fld>
            <a:endParaRPr lang="en-GB"/>
          </a:p>
        </p:txBody>
      </p:sp>
    </p:spTree>
    <p:extLst>
      <p:ext uri="{BB962C8B-B14F-4D97-AF65-F5344CB8AC3E}">
        <p14:creationId xmlns:p14="http://schemas.microsoft.com/office/powerpoint/2010/main" val="1934216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455B32A0-AC34-44FA-817F-F9922211FECB}" type="datetimeFigureOut">
              <a:rPr lang="en-GB" smtClean="0"/>
              <a:t>07/07/2021</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2623424D-7C3A-4C80-BFD8-79B36D9827D7}" type="slidenum">
              <a:rPr lang="en-GB" smtClean="0"/>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46925188"/>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455B32A0-AC34-44FA-817F-F9922211FECB}" type="datetimeFigureOut">
              <a:rPr lang="en-GB" smtClean="0"/>
              <a:t>07/07/2021</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GB"/>
          </a:p>
        </p:txBody>
      </p:sp>
      <p:sp>
        <p:nvSpPr>
          <p:cNvPr id="7" name="Slide Number Placeholder 6"/>
          <p:cNvSpPr>
            <a:spLocks noGrp="1"/>
          </p:cNvSpPr>
          <p:nvPr>
            <p:ph type="sldNum" sz="quarter" idx="12"/>
          </p:nvPr>
        </p:nvSpPr>
        <p:spPr>
          <a:xfrm>
            <a:off x="5687568" y="6375679"/>
            <a:ext cx="1234440" cy="345796"/>
          </a:xfrm>
        </p:spPr>
        <p:txBody>
          <a:bodyPr/>
          <a:lstStyle/>
          <a:p>
            <a:fld id="{2623424D-7C3A-4C80-BFD8-79B36D9827D7}" type="slidenum">
              <a:rPr lang="en-GB" smtClean="0"/>
              <a:t>‹#›</a:t>
            </a:fld>
            <a:endParaRPr lang="en-GB"/>
          </a:p>
        </p:txBody>
      </p:sp>
    </p:spTree>
    <p:extLst>
      <p:ext uri="{BB962C8B-B14F-4D97-AF65-F5344CB8AC3E}">
        <p14:creationId xmlns:p14="http://schemas.microsoft.com/office/powerpoint/2010/main" val="260166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55B32A0-AC34-44FA-817F-F9922211FECB}" type="datetimeFigureOut">
              <a:rPr lang="en-GB" smtClean="0"/>
              <a:t>07/07/2021</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2623424D-7C3A-4C80-BFD8-79B36D9827D7}" type="slidenum">
              <a:rPr lang="en-GB" smtClean="0"/>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9152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55B32A0-AC34-44FA-817F-F9922211FECB}" type="datetimeFigureOut">
              <a:rPr lang="en-GB" smtClean="0"/>
              <a:t>07/07/2021</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2623424D-7C3A-4C80-BFD8-79B36D9827D7}" type="slidenum">
              <a:rPr lang="en-GB" smtClean="0"/>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648793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government/publications/care-act-statutory-guidance/care-and-support-statutory-guidance" TargetMode="External"/><Relationship Id="rId2" Type="http://schemas.openxmlformats.org/officeDocument/2006/relationships/hyperlink" Target="https://www.womensaid.org.u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s://secure.met.police.uk/athotline"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thecalmzone.net/" TargetMode="External"/><Relationship Id="rId3" Type="http://schemas.openxmlformats.org/officeDocument/2006/relationships/hyperlink" Target="http://www.sane.org.uk/" TargetMode="External"/><Relationship Id="rId7" Type="http://schemas.openxmlformats.org/officeDocument/2006/relationships/hyperlink" Target="https://giveusashout.org/" TargetMode="External"/><Relationship Id="rId2" Type="http://schemas.openxmlformats.org/officeDocument/2006/relationships/hyperlink" Target="http://www.mind.org.uk/" TargetMode="External"/><Relationship Id="rId1" Type="http://schemas.openxmlformats.org/officeDocument/2006/relationships/slideLayout" Target="../slideLayouts/slideLayout2.xml"/><Relationship Id="rId6" Type="http://schemas.openxmlformats.org/officeDocument/2006/relationships/hyperlink" Target="https://www.papyrus-uk.org/" TargetMode="External"/><Relationship Id="rId5" Type="http://schemas.openxmlformats.org/officeDocument/2006/relationships/hyperlink" Target="https://www.gmmh.nhs.uk/" TargetMode="External"/><Relationship Id="rId4" Type="http://schemas.openxmlformats.org/officeDocument/2006/relationships/hyperlink" Target="https://www.samaritans.org/" TargetMode="External"/><Relationship Id="rId9" Type="http://schemas.openxmlformats.org/officeDocument/2006/relationships/hyperlink" Target="https://helplines.org/helplin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indfulnessforstudents.co.uk/" TargetMode="External"/><Relationship Id="rId2" Type="http://schemas.openxmlformats.org/officeDocument/2006/relationships/hyperlink" Target="https://palousemindfulness.com/" TargetMode="External"/><Relationship Id="rId1" Type="http://schemas.openxmlformats.org/officeDocument/2006/relationships/slideLayout" Target="../slideLayouts/slideLayout2.xml"/><Relationship Id="rId6" Type="http://schemas.openxmlformats.org/officeDocument/2006/relationships/hyperlink" Target="https://www.mentalhealth.org.uk/podcasts/stress-and-relaxation-quick-fix-breathing-exercise" TargetMode="External"/><Relationship Id="rId5" Type="http://schemas.openxmlformats.org/officeDocument/2006/relationships/hyperlink" Target="https://franticworld.com/free-meditations-from-mindfulness/" TargetMode="External"/><Relationship Id="rId4" Type="http://schemas.openxmlformats.org/officeDocument/2006/relationships/hyperlink" Target="https://www.netflix.com/gb/title/81280926"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6EF530-75FC-4976-A39D-87A5DFE98C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2" name="Freeform 13">
            <a:extLst>
              <a:ext uri="{FF2B5EF4-FFF2-40B4-BE49-F238E27FC236}">
                <a16:creationId xmlns:a16="http://schemas.microsoft.com/office/drawing/2014/main" id="{368ECFAF-FF94-4771-B4BD-B28D909D47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141730" y="0"/>
            <a:ext cx="7789615"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752359" y="673330"/>
            <a:ext cx="5673378" cy="5122185"/>
          </a:xfrm>
        </p:spPr>
        <p:txBody>
          <a:bodyPr>
            <a:normAutofit fontScale="90000"/>
          </a:bodyPr>
          <a:lstStyle/>
          <a:p>
            <a:pPr algn="l"/>
            <a:r>
              <a:rPr lang="en-GB" sz="7000" dirty="0" smtClean="0"/>
              <a:t>HULAFIT Mental </a:t>
            </a:r>
            <a:r>
              <a:rPr lang="en-GB" sz="7000" dirty="0"/>
              <a:t>Health </a:t>
            </a:r>
            <a:r>
              <a:rPr lang="en-GB" sz="7000" dirty="0" smtClean="0"/>
              <a:t>Awareness</a:t>
            </a:r>
            <a:br>
              <a:rPr lang="en-GB" sz="7000" dirty="0" smtClean="0"/>
            </a:br>
            <a:r>
              <a:rPr lang="en-GB" sz="7000" dirty="0"/>
              <a:t/>
            </a:r>
            <a:br>
              <a:rPr lang="en-GB" sz="7000" dirty="0"/>
            </a:br>
            <a:r>
              <a:rPr lang="en-GB" sz="4400" dirty="0" err="1" smtClean="0"/>
              <a:t>sian</a:t>
            </a:r>
            <a:r>
              <a:rPr lang="en-GB" sz="4400" dirty="0" smtClean="0"/>
              <a:t> </a:t>
            </a:r>
            <a:r>
              <a:rPr lang="en-GB" sz="4400" dirty="0" err="1" smtClean="0"/>
              <a:t>devlin</a:t>
            </a:r>
            <a:r>
              <a:rPr lang="en-GB" sz="4400" dirty="0" smtClean="0"/>
              <a:t> </a:t>
            </a:r>
            <a:endParaRPr lang="en-GB" sz="7000" dirty="0"/>
          </a:p>
        </p:txBody>
      </p:sp>
      <p:sp>
        <p:nvSpPr>
          <p:cNvPr id="14" name="Rectangle 13">
            <a:extLst>
              <a:ext uri="{FF2B5EF4-FFF2-40B4-BE49-F238E27FC236}">
                <a16:creationId xmlns:a16="http://schemas.microsoft.com/office/drawing/2014/main" id="{E9851F7A-B016-4A91-85E3-61FE4869CE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phic 6" descr="Brain">
            <a:extLst>
              <a:ext uri="{FF2B5EF4-FFF2-40B4-BE49-F238E27FC236}">
                <a16:creationId xmlns:a16="http://schemas.microsoft.com/office/drawing/2014/main" id="{177A29FE-05F8-45F1-B053-AD7AC5335D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552944" y="1403687"/>
            <a:ext cx="3995592" cy="3995592"/>
          </a:xfrm>
          <a:prstGeom prst="rect">
            <a:avLst/>
          </a:prstGeom>
        </p:spPr>
      </p:pic>
    </p:spTree>
    <p:extLst>
      <p:ext uri="{BB962C8B-B14F-4D97-AF65-F5344CB8AC3E}">
        <p14:creationId xmlns:p14="http://schemas.microsoft.com/office/powerpoint/2010/main" val="1993356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BORDERLINE PERSONALITY DISORDER (BPD) - SYMPTOMS</a:t>
            </a:r>
            <a:endParaRPr lang="en-GB" dirty="0"/>
          </a:p>
        </p:txBody>
      </p:sp>
      <p:sp>
        <p:nvSpPr>
          <p:cNvPr id="3" name="Content Placeholder 2"/>
          <p:cNvSpPr>
            <a:spLocks noGrp="1"/>
          </p:cNvSpPr>
          <p:nvPr>
            <p:ph idx="1"/>
          </p:nvPr>
        </p:nvSpPr>
        <p:spPr>
          <a:xfrm>
            <a:off x="1124087" y="2243470"/>
            <a:ext cx="3958275" cy="3774558"/>
          </a:xfrm>
        </p:spPr>
        <p:txBody>
          <a:bodyPr>
            <a:normAutofit fontScale="85000" lnSpcReduction="10000"/>
          </a:bodyPr>
          <a:lstStyle/>
          <a:p>
            <a:pPr marL="0" indent="0">
              <a:buNone/>
            </a:pPr>
            <a:r>
              <a:rPr lang="en-GB" b="1" dirty="0" smtClean="0">
                <a:solidFill>
                  <a:schemeClr val="tx1"/>
                </a:solidFill>
              </a:rPr>
              <a:t>BPD </a:t>
            </a:r>
            <a:r>
              <a:rPr lang="en-GB" b="1" dirty="0">
                <a:solidFill>
                  <a:schemeClr val="tx1"/>
                </a:solidFill>
              </a:rPr>
              <a:t>is a type of personality </a:t>
            </a:r>
            <a:r>
              <a:rPr lang="en-GB" b="1" dirty="0" smtClean="0">
                <a:solidFill>
                  <a:schemeClr val="tx1"/>
                </a:solidFill>
              </a:rPr>
              <a:t>disorder:</a:t>
            </a:r>
            <a:endParaRPr lang="en-GB" b="1" dirty="0">
              <a:solidFill>
                <a:schemeClr val="tx1"/>
              </a:solidFill>
            </a:endParaRPr>
          </a:p>
          <a:p>
            <a:endParaRPr lang="en-GB" dirty="0">
              <a:solidFill>
                <a:schemeClr val="tx1"/>
              </a:solidFill>
            </a:endParaRPr>
          </a:p>
          <a:p>
            <a:r>
              <a:rPr lang="en-GB" dirty="0">
                <a:solidFill>
                  <a:schemeClr val="tx1"/>
                </a:solidFill>
              </a:rPr>
              <a:t>Fluctuating Emotions / Mood </a:t>
            </a:r>
            <a:r>
              <a:rPr lang="en-GB" dirty="0" smtClean="0">
                <a:solidFill>
                  <a:schemeClr val="tx1"/>
                </a:solidFill>
              </a:rPr>
              <a:t>Changes</a:t>
            </a:r>
          </a:p>
          <a:p>
            <a:r>
              <a:rPr lang="en-GB" dirty="0" smtClean="0">
                <a:solidFill>
                  <a:schemeClr val="tx1"/>
                </a:solidFill>
              </a:rPr>
              <a:t>Impulsivity</a:t>
            </a:r>
            <a:endParaRPr lang="en-GB" dirty="0">
              <a:solidFill>
                <a:schemeClr val="tx1"/>
              </a:solidFill>
            </a:endParaRPr>
          </a:p>
          <a:p>
            <a:r>
              <a:rPr lang="en-GB" dirty="0" smtClean="0">
                <a:solidFill>
                  <a:schemeClr val="tx1"/>
                </a:solidFill>
              </a:rPr>
              <a:t>Worry about being abandoned </a:t>
            </a:r>
            <a:endParaRPr lang="en-GB" dirty="0">
              <a:solidFill>
                <a:schemeClr val="tx1"/>
              </a:solidFill>
            </a:endParaRPr>
          </a:p>
          <a:p>
            <a:r>
              <a:rPr lang="en-GB" dirty="0" smtClean="0">
                <a:solidFill>
                  <a:schemeClr val="tx1"/>
                </a:solidFill>
              </a:rPr>
              <a:t>Sense of self can change significantly</a:t>
            </a:r>
          </a:p>
          <a:p>
            <a:r>
              <a:rPr lang="en-GB" dirty="0" smtClean="0">
                <a:solidFill>
                  <a:schemeClr val="tx1"/>
                </a:solidFill>
              </a:rPr>
              <a:t>Feelings of emptiness</a:t>
            </a:r>
          </a:p>
          <a:p>
            <a:r>
              <a:rPr lang="en-GB" dirty="0" smtClean="0">
                <a:solidFill>
                  <a:schemeClr val="tx1"/>
                </a:solidFill>
              </a:rPr>
              <a:t>Risk Taking </a:t>
            </a:r>
          </a:p>
          <a:p>
            <a:r>
              <a:rPr lang="en-GB" dirty="0" smtClean="0">
                <a:solidFill>
                  <a:schemeClr val="tx1"/>
                </a:solidFill>
              </a:rPr>
              <a:t>Intense feelings </a:t>
            </a:r>
            <a:r>
              <a:rPr lang="en-GB" dirty="0">
                <a:solidFill>
                  <a:schemeClr val="tx1"/>
                </a:solidFill>
              </a:rPr>
              <a:t>of </a:t>
            </a:r>
            <a:r>
              <a:rPr lang="en-GB" dirty="0" smtClean="0">
                <a:solidFill>
                  <a:schemeClr val="tx1"/>
                </a:solidFill>
              </a:rPr>
              <a:t>anger</a:t>
            </a:r>
          </a:p>
          <a:p>
            <a:r>
              <a:rPr lang="en-GB" dirty="0" smtClean="0">
                <a:solidFill>
                  <a:schemeClr val="tx1"/>
                </a:solidFill>
              </a:rPr>
              <a:t>Paranoia and Dissociation</a:t>
            </a:r>
            <a:endParaRPr lang="en-GB" dirty="0">
              <a:solidFill>
                <a:schemeClr val="tx1"/>
              </a:solidFill>
            </a:endParaRPr>
          </a:p>
        </p:txBody>
      </p:sp>
      <p:sp>
        <p:nvSpPr>
          <p:cNvPr id="5" name="Rectangle 4"/>
          <p:cNvSpPr/>
          <p:nvPr/>
        </p:nvSpPr>
        <p:spPr>
          <a:xfrm>
            <a:off x="5247458" y="2640065"/>
            <a:ext cx="6368902" cy="353000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defTabSz="914400">
              <a:lnSpc>
                <a:spcPct val="110000"/>
              </a:lnSpc>
              <a:spcBef>
                <a:spcPts val="700"/>
              </a:spcBef>
              <a:buClr>
                <a:srgbClr val="0B082E"/>
              </a:buClr>
              <a:buFont typeface="Arial" panose="020B0604020202020204" pitchFamily="34" charset="0"/>
              <a:buChar char="•"/>
            </a:pPr>
            <a:r>
              <a:rPr lang="en-GB" sz="1600" b="1" dirty="0">
                <a:solidFill>
                  <a:schemeClr val="tx1"/>
                </a:solidFill>
              </a:rPr>
              <a:t>Try to be patient</a:t>
            </a:r>
            <a:r>
              <a:rPr lang="en-GB" sz="1600" dirty="0">
                <a:solidFill>
                  <a:schemeClr val="tx1"/>
                </a:solidFill>
              </a:rPr>
              <a:t>. </a:t>
            </a:r>
          </a:p>
          <a:p>
            <a:pPr marL="228600" lvl="0" indent="-228600" defTabSz="914400">
              <a:lnSpc>
                <a:spcPct val="110000"/>
              </a:lnSpc>
              <a:spcBef>
                <a:spcPts val="700"/>
              </a:spcBef>
              <a:buClr>
                <a:srgbClr val="0B082E"/>
              </a:buClr>
              <a:buFont typeface="Arial" panose="020B0604020202020204" pitchFamily="34" charset="0"/>
              <a:buChar char="•"/>
            </a:pPr>
            <a:r>
              <a:rPr lang="en-GB" sz="1600" b="1" dirty="0">
                <a:solidFill>
                  <a:schemeClr val="tx1"/>
                </a:solidFill>
              </a:rPr>
              <a:t>Don't </a:t>
            </a:r>
            <a:r>
              <a:rPr lang="en-GB" sz="1600" b="1" dirty="0" smtClean="0">
                <a:solidFill>
                  <a:schemeClr val="tx1"/>
                </a:solidFill>
              </a:rPr>
              <a:t>judge.</a:t>
            </a:r>
          </a:p>
          <a:p>
            <a:pPr marL="228600" lvl="0" indent="-228600" defTabSz="914400">
              <a:lnSpc>
                <a:spcPct val="110000"/>
              </a:lnSpc>
              <a:spcBef>
                <a:spcPts val="700"/>
              </a:spcBef>
              <a:buClr>
                <a:srgbClr val="0B082E"/>
              </a:buClr>
              <a:buFont typeface="Arial" panose="020B0604020202020204" pitchFamily="34" charset="0"/>
              <a:buChar char="•"/>
            </a:pPr>
            <a:r>
              <a:rPr lang="en-GB" sz="1600" b="1" dirty="0" smtClean="0">
                <a:solidFill>
                  <a:schemeClr val="tx1"/>
                </a:solidFill>
              </a:rPr>
              <a:t>Be </a:t>
            </a:r>
            <a:r>
              <a:rPr lang="en-GB" sz="1600" b="1" dirty="0">
                <a:solidFill>
                  <a:schemeClr val="tx1"/>
                </a:solidFill>
              </a:rPr>
              <a:t>calm and consistent</a:t>
            </a:r>
            <a:r>
              <a:rPr lang="en-GB" sz="1600" dirty="0">
                <a:solidFill>
                  <a:schemeClr val="tx1"/>
                </a:solidFill>
              </a:rPr>
              <a:t>. </a:t>
            </a:r>
          </a:p>
          <a:p>
            <a:pPr marL="228600" lvl="0" indent="-228600" defTabSz="914400">
              <a:lnSpc>
                <a:spcPct val="110000"/>
              </a:lnSpc>
              <a:spcBef>
                <a:spcPts val="700"/>
              </a:spcBef>
              <a:buClr>
                <a:srgbClr val="0B082E"/>
              </a:buClr>
              <a:buFont typeface="Arial" panose="020B0604020202020204" pitchFamily="34" charset="0"/>
              <a:buChar char="•"/>
            </a:pPr>
            <a:r>
              <a:rPr lang="en-GB" sz="1600" b="1" dirty="0">
                <a:solidFill>
                  <a:schemeClr val="tx1"/>
                </a:solidFill>
              </a:rPr>
              <a:t>Help remind them of all their positive </a:t>
            </a:r>
            <a:r>
              <a:rPr lang="en-GB" sz="1600" b="1" dirty="0" smtClean="0">
                <a:solidFill>
                  <a:schemeClr val="tx1"/>
                </a:solidFill>
              </a:rPr>
              <a:t>traits</a:t>
            </a:r>
            <a:r>
              <a:rPr lang="en-GB" sz="1600" dirty="0">
                <a:solidFill>
                  <a:schemeClr val="tx1"/>
                </a:solidFill>
              </a:rPr>
              <a:t> </a:t>
            </a:r>
            <a:r>
              <a:rPr lang="en-GB" sz="1600" dirty="0" smtClean="0">
                <a:solidFill>
                  <a:schemeClr val="tx1"/>
                </a:solidFill>
              </a:rPr>
              <a:t>- When </a:t>
            </a:r>
            <a:r>
              <a:rPr lang="en-GB" sz="1600" dirty="0">
                <a:solidFill>
                  <a:schemeClr val="tx1"/>
                </a:solidFill>
              </a:rPr>
              <a:t>someone </a:t>
            </a:r>
            <a:r>
              <a:rPr lang="en-GB" sz="1600" dirty="0" smtClean="0">
                <a:solidFill>
                  <a:schemeClr val="tx1"/>
                </a:solidFill>
              </a:rPr>
              <a:t>is </a:t>
            </a:r>
            <a:r>
              <a:rPr lang="en-GB" sz="1600" dirty="0">
                <a:solidFill>
                  <a:schemeClr val="tx1"/>
                </a:solidFill>
              </a:rPr>
              <a:t>finding it hard to believe anything good about </a:t>
            </a:r>
            <a:r>
              <a:rPr lang="en-GB" sz="1600" dirty="0" smtClean="0">
                <a:solidFill>
                  <a:schemeClr val="tx1"/>
                </a:solidFill>
              </a:rPr>
              <a:t>themselves, </a:t>
            </a:r>
            <a:r>
              <a:rPr lang="en-GB" sz="1600" dirty="0">
                <a:solidFill>
                  <a:schemeClr val="tx1"/>
                </a:solidFill>
              </a:rPr>
              <a:t>it can be reassuring to hear all the positive things you see in them.</a:t>
            </a:r>
          </a:p>
          <a:p>
            <a:pPr marL="228600" lvl="0" indent="-228600" defTabSz="914400">
              <a:lnSpc>
                <a:spcPct val="110000"/>
              </a:lnSpc>
              <a:spcBef>
                <a:spcPts val="700"/>
              </a:spcBef>
              <a:buClr>
                <a:srgbClr val="0B082E"/>
              </a:buClr>
              <a:buFont typeface="Arial" panose="020B0604020202020204" pitchFamily="34" charset="0"/>
              <a:buChar char="•"/>
            </a:pPr>
            <a:r>
              <a:rPr lang="en-GB" sz="1600" b="1" dirty="0">
                <a:solidFill>
                  <a:schemeClr val="tx1"/>
                </a:solidFill>
              </a:rPr>
              <a:t>Try to set clear boundaries and expectations </a:t>
            </a:r>
            <a:r>
              <a:rPr lang="en-GB" sz="1600" dirty="0">
                <a:solidFill>
                  <a:schemeClr val="tx1"/>
                </a:solidFill>
              </a:rPr>
              <a:t>- Feeling insecure about being rejected or abandoned may be common - it can be helpful to make sure you both know what you can expect from each other</a:t>
            </a:r>
            <a:r>
              <a:rPr lang="en-GB" sz="1600" dirty="0" smtClean="0">
                <a:solidFill>
                  <a:schemeClr val="tx1"/>
                </a:solidFill>
              </a:rPr>
              <a:t>.</a:t>
            </a:r>
            <a:endParaRPr lang="en-GB" sz="1600" dirty="0">
              <a:solidFill>
                <a:schemeClr val="tx1"/>
              </a:solidFill>
            </a:endParaRPr>
          </a:p>
          <a:p>
            <a:pPr marL="228600" lvl="0" indent="-228600" defTabSz="914400">
              <a:lnSpc>
                <a:spcPct val="110000"/>
              </a:lnSpc>
              <a:spcBef>
                <a:spcPts val="700"/>
              </a:spcBef>
              <a:buClr>
                <a:srgbClr val="0B082E"/>
              </a:buClr>
              <a:buFont typeface="Arial" panose="020B0604020202020204" pitchFamily="34" charset="0"/>
              <a:buChar char="•"/>
            </a:pPr>
            <a:r>
              <a:rPr lang="en-GB" sz="1600" b="1" dirty="0">
                <a:solidFill>
                  <a:schemeClr val="tx1"/>
                </a:solidFill>
              </a:rPr>
              <a:t>Plan </a:t>
            </a:r>
            <a:r>
              <a:rPr lang="en-GB" sz="1600" b="1" dirty="0" smtClean="0">
                <a:solidFill>
                  <a:schemeClr val="tx1"/>
                </a:solidFill>
              </a:rPr>
              <a:t>ahead</a:t>
            </a:r>
            <a:r>
              <a:rPr lang="en-GB" sz="1600" dirty="0" smtClean="0">
                <a:solidFill>
                  <a:schemeClr val="tx1"/>
                </a:solidFill>
              </a:rPr>
              <a:t> - </a:t>
            </a:r>
            <a:r>
              <a:rPr lang="en-GB" sz="1600" dirty="0">
                <a:solidFill>
                  <a:schemeClr val="tx1"/>
                </a:solidFill>
              </a:rPr>
              <a:t>When the person you're supporting is feeling well, ask them how you can help them best when things are difficult. </a:t>
            </a:r>
          </a:p>
        </p:txBody>
      </p:sp>
    </p:spTree>
    <p:extLst>
      <p:ext uri="{BB962C8B-B14F-4D97-AF65-F5344CB8AC3E}">
        <p14:creationId xmlns:p14="http://schemas.microsoft.com/office/powerpoint/2010/main" val="2322481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Warning Signs of Agitated Behaviour</a:t>
            </a:r>
            <a:endParaRPr lang="en-GB" dirty="0"/>
          </a:p>
        </p:txBody>
      </p:sp>
      <p:sp>
        <p:nvSpPr>
          <p:cNvPr id="3" name="Content Placeholder 2"/>
          <p:cNvSpPr>
            <a:spLocks noGrp="1"/>
          </p:cNvSpPr>
          <p:nvPr>
            <p:ph idx="1"/>
          </p:nvPr>
        </p:nvSpPr>
        <p:spPr>
          <a:xfrm>
            <a:off x="1686155" y="2244436"/>
            <a:ext cx="5795299" cy="3778948"/>
          </a:xfrm>
        </p:spPr>
        <p:txBody>
          <a:bodyPr>
            <a:normAutofit fontScale="85000" lnSpcReduction="20000"/>
          </a:bodyPr>
          <a:lstStyle/>
          <a:p>
            <a:r>
              <a:rPr lang="en-GB" dirty="0" smtClean="0"/>
              <a:t>Raised Voices</a:t>
            </a:r>
          </a:p>
          <a:p>
            <a:r>
              <a:rPr lang="en-GB" dirty="0" smtClean="0"/>
              <a:t>Body Language </a:t>
            </a:r>
          </a:p>
          <a:p>
            <a:r>
              <a:rPr lang="en-GB" dirty="0" smtClean="0"/>
              <a:t>Aggression</a:t>
            </a:r>
          </a:p>
          <a:p>
            <a:r>
              <a:rPr lang="en-GB" dirty="0" smtClean="0"/>
              <a:t>Verbal Communication e.g. threats</a:t>
            </a:r>
          </a:p>
          <a:p>
            <a:r>
              <a:rPr lang="en-GB" dirty="0" smtClean="0"/>
              <a:t>Language e.g. swearing</a:t>
            </a:r>
          </a:p>
          <a:p>
            <a:r>
              <a:rPr lang="en-GB" dirty="0" smtClean="0"/>
              <a:t>Pacing</a:t>
            </a:r>
          </a:p>
          <a:p>
            <a:r>
              <a:rPr lang="en-GB" dirty="0" smtClean="0"/>
              <a:t>Posture</a:t>
            </a:r>
          </a:p>
          <a:p>
            <a:r>
              <a:rPr lang="en-GB" dirty="0" smtClean="0"/>
              <a:t>Gesticulation</a:t>
            </a:r>
          </a:p>
          <a:p>
            <a:r>
              <a:rPr lang="en-GB" dirty="0" smtClean="0"/>
              <a:t>Fast Paced Speech</a:t>
            </a:r>
          </a:p>
          <a:p>
            <a:r>
              <a:rPr lang="en-GB" dirty="0" smtClean="0"/>
              <a:t>Shouting</a:t>
            </a:r>
          </a:p>
          <a:p>
            <a:r>
              <a:rPr lang="en-GB" dirty="0" smtClean="0"/>
              <a:t>Crying</a:t>
            </a:r>
          </a:p>
          <a:p>
            <a:endParaRPr lang="en-GB" dirty="0"/>
          </a:p>
        </p:txBody>
      </p:sp>
      <p:pic>
        <p:nvPicPr>
          <p:cNvPr id="1026" name="Picture 2" descr="Passiveaggressive Behavior PNG and Passiveaggressive Behavior Transparent  Clipart Free Download. - CleanPNG / Ki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247" y="2652393"/>
            <a:ext cx="3779232" cy="2616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47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6211304" cy="1492132"/>
          </a:xfrm>
        </p:spPr>
        <p:txBody>
          <a:bodyPr>
            <a:normAutofit fontScale="90000"/>
          </a:bodyPr>
          <a:lstStyle/>
          <a:p>
            <a:r>
              <a:rPr lang="en-GB" sz="4800" dirty="0" smtClean="0"/>
              <a:t>Communicating with a distressed person -</a:t>
            </a:r>
            <a:br>
              <a:rPr lang="en-GB" sz="4800" dirty="0" smtClean="0"/>
            </a:br>
            <a:r>
              <a:rPr lang="en-GB" sz="4800" dirty="0" smtClean="0"/>
              <a:t>De-escalation</a:t>
            </a:r>
            <a:endParaRPr lang="en-GB" sz="4800" dirty="0"/>
          </a:p>
        </p:txBody>
      </p:sp>
      <p:pic>
        <p:nvPicPr>
          <p:cNvPr id="2050" name="Picture 2" descr="5 Keys of Effective Communication in the Workplace - Independence P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548" y="114141"/>
            <a:ext cx="3547385" cy="215250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329415" y="2420390"/>
            <a:ext cx="6443133" cy="396240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en-GB" sz="900" dirty="0"/>
          </a:p>
        </p:txBody>
      </p:sp>
      <p:sp>
        <p:nvSpPr>
          <p:cNvPr id="5" name="Rectangle 4"/>
          <p:cNvSpPr/>
          <p:nvPr/>
        </p:nvSpPr>
        <p:spPr>
          <a:xfrm>
            <a:off x="1251678" y="2582408"/>
            <a:ext cx="6803355" cy="4108817"/>
          </a:xfrm>
          <a:prstGeom prst="rect">
            <a:avLst/>
          </a:prstGeom>
        </p:spPr>
        <p:txBody>
          <a:bodyPr wrap="square">
            <a:spAutoFit/>
          </a:bodyPr>
          <a:lstStyle/>
          <a:p>
            <a:pPr marL="171450" lvl="0" indent="-171450">
              <a:buFont typeface="Wingdings" panose="05000000000000000000" pitchFamily="2" charset="2"/>
              <a:buChar char="v"/>
            </a:pPr>
            <a:r>
              <a:rPr lang="en-GB" sz="1400" dirty="0">
                <a:latin typeface="Arial" panose="020B0604020202020204" pitchFamily="34" charset="0"/>
                <a:cs typeface="Arial" panose="020B0604020202020204" pitchFamily="34" charset="0"/>
              </a:rPr>
              <a:t>Risk Assess – your safety (environment, risk</a:t>
            </a:r>
            <a:r>
              <a:rPr lang="en-GB" sz="1400" dirty="0" smtClean="0">
                <a:latin typeface="Arial" panose="020B0604020202020204" pitchFamily="34" charset="0"/>
                <a:cs typeface="Arial" panose="020B0604020202020204" pitchFamily="34" charset="0"/>
              </a:rPr>
              <a:t>)</a:t>
            </a:r>
          </a:p>
          <a:p>
            <a:pPr marL="171450" lvl="0" indent="-171450">
              <a:buFont typeface="Wingdings" panose="05000000000000000000" pitchFamily="2" charset="2"/>
              <a:buChar char="v"/>
            </a:pPr>
            <a:r>
              <a:rPr lang="en-GB" sz="1400" dirty="0" smtClean="0">
                <a:latin typeface="Arial" panose="020B0604020202020204" pitchFamily="34" charset="0"/>
                <a:cs typeface="Arial" panose="020B0604020202020204" pitchFamily="34" charset="0"/>
              </a:rPr>
              <a:t>Exit – Evacuation Plan</a:t>
            </a:r>
            <a:endParaRPr lang="en-GB" sz="1400" dirty="0">
              <a:latin typeface="Arial" panose="020B0604020202020204" pitchFamily="34" charset="0"/>
              <a:cs typeface="Arial" panose="020B0604020202020204" pitchFamily="34" charset="0"/>
            </a:endParaRPr>
          </a:p>
          <a:p>
            <a:pPr marL="171450" lvl="0" indent="-171450">
              <a:buFont typeface="Wingdings" panose="05000000000000000000" pitchFamily="2" charset="2"/>
              <a:buChar char="v"/>
            </a:pPr>
            <a:r>
              <a:rPr lang="en-GB" sz="1400" dirty="0">
                <a:latin typeface="Arial" panose="020B0604020202020204" pitchFamily="34" charset="0"/>
                <a:cs typeface="Arial" panose="020B0604020202020204" pitchFamily="34" charset="0"/>
              </a:rPr>
              <a:t>Hula Hoop – Neutral Place</a:t>
            </a:r>
          </a:p>
          <a:p>
            <a:pPr marL="171450" lvl="0" indent="-171450">
              <a:buFont typeface="Wingdings" panose="05000000000000000000" pitchFamily="2" charset="2"/>
              <a:buChar char="v"/>
            </a:pPr>
            <a:r>
              <a:rPr lang="en-GB" sz="1400" dirty="0">
                <a:latin typeface="Arial" panose="020B0604020202020204" pitchFamily="34" charset="0"/>
                <a:cs typeface="Arial" panose="020B0604020202020204" pitchFamily="34" charset="0"/>
              </a:rPr>
              <a:t>Eye contact – but not staring</a:t>
            </a:r>
          </a:p>
          <a:p>
            <a:pPr marL="171450" lvl="0" indent="-171450">
              <a:buFont typeface="Wingdings" panose="05000000000000000000" pitchFamily="2" charset="2"/>
              <a:buChar char="v"/>
            </a:pPr>
            <a:r>
              <a:rPr lang="en-GB" sz="1400" dirty="0">
                <a:latin typeface="Arial" panose="020B0604020202020204" pitchFamily="34" charset="0"/>
                <a:cs typeface="Arial" panose="020B0604020202020204" pitchFamily="34" charset="0"/>
              </a:rPr>
              <a:t>Do not speak over somebody shouting</a:t>
            </a:r>
          </a:p>
          <a:p>
            <a:pPr marL="171450" lvl="0" indent="-171450">
              <a:buFont typeface="Wingdings" panose="05000000000000000000" pitchFamily="2" charset="2"/>
              <a:buChar char="v"/>
            </a:pPr>
            <a:r>
              <a:rPr lang="en-GB" sz="1400" dirty="0">
                <a:latin typeface="Arial" panose="020B0604020202020204" pitchFamily="34" charset="0"/>
                <a:cs typeface="Arial" panose="020B0604020202020204" pitchFamily="34" charset="0"/>
              </a:rPr>
              <a:t>Remain calm, neutral, listen attentively and reassure</a:t>
            </a:r>
          </a:p>
          <a:p>
            <a:pPr marL="171450" lvl="0" indent="-171450">
              <a:buFont typeface="Wingdings" panose="05000000000000000000" pitchFamily="2" charset="2"/>
              <a:buChar char="v"/>
            </a:pPr>
            <a:r>
              <a:rPr lang="en-GB" sz="1400" dirty="0" smtClean="0">
                <a:latin typeface="Arial" panose="020B0604020202020204" pitchFamily="34" charset="0"/>
                <a:cs typeface="Arial" panose="020B0604020202020204" pitchFamily="34" charset="0"/>
              </a:rPr>
              <a:t>Allow Venting - Let </a:t>
            </a:r>
            <a:r>
              <a:rPr lang="en-GB" sz="1400" dirty="0">
                <a:latin typeface="Arial" panose="020B0604020202020204" pitchFamily="34" charset="0"/>
                <a:cs typeface="Arial" panose="020B0604020202020204" pitchFamily="34" charset="0"/>
              </a:rPr>
              <a:t>them share as much, or as little, as they want to</a:t>
            </a:r>
          </a:p>
          <a:p>
            <a:pPr marL="171450" lvl="0" indent="-171450">
              <a:buFont typeface="Wingdings" panose="05000000000000000000" pitchFamily="2" charset="2"/>
              <a:buChar char="v"/>
            </a:pPr>
            <a:r>
              <a:rPr lang="en-GB" sz="1400" dirty="0" smtClean="0">
                <a:latin typeface="Arial" panose="020B0604020202020204" pitchFamily="34" charset="0"/>
                <a:cs typeface="Arial" panose="020B0604020202020204" pitchFamily="34" charset="0"/>
              </a:rPr>
              <a:t>Acknowledge </a:t>
            </a:r>
            <a:r>
              <a:rPr lang="en-GB" sz="1400" dirty="0">
                <a:latin typeface="Arial" panose="020B0604020202020204" pitchFamily="34" charset="0"/>
                <a:cs typeface="Arial" panose="020B0604020202020204" pitchFamily="34" charset="0"/>
              </a:rPr>
              <a:t>the anger</a:t>
            </a:r>
          </a:p>
          <a:p>
            <a:pPr marL="171450" lvl="0" indent="-171450">
              <a:buFont typeface="Wingdings" panose="05000000000000000000" pitchFamily="2" charset="2"/>
              <a:buChar char="v"/>
            </a:pPr>
            <a:r>
              <a:rPr lang="en-GB" sz="1400" dirty="0">
                <a:latin typeface="Arial" panose="020B0604020202020204" pitchFamily="34" charset="0"/>
                <a:cs typeface="Arial" panose="020B0604020202020204" pitchFamily="34" charset="0"/>
              </a:rPr>
              <a:t>Ask them to explain their feelings</a:t>
            </a:r>
          </a:p>
          <a:p>
            <a:pPr marL="171450" lvl="0" indent="-171450">
              <a:buFont typeface="Wingdings" panose="05000000000000000000" pitchFamily="2" charset="2"/>
              <a:buChar char="v"/>
            </a:pPr>
            <a:r>
              <a:rPr lang="en-GB" sz="1400" dirty="0">
                <a:latin typeface="Arial" panose="020B0604020202020204" pitchFamily="34" charset="0"/>
                <a:cs typeface="Arial" panose="020B0604020202020204" pitchFamily="34" charset="0"/>
              </a:rPr>
              <a:t>Open, friendly body </a:t>
            </a:r>
            <a:r>
              <a:rPr lang="en-GB" sz="1400" dirty="0" smtClean="0">
                <a:latin typeface="Arial" panose="020B0604020202020204" pitchFamily="34" charset="0"/>
                <a:cs typeface="Arial" panose="020B0604020202020204" pitchFamily="34" charset="0"/>
              </a:rPr>
              <a:t>language</a:t>
            </a:r>
            <a:endParaRPr lang="en-GB" sz="1400" dirty="0">
              <a:latin typeface="Arial" panose="020B0604020202020204" pitchFamily="34" charset="0"/>
              <a:cs typeface="Arial" panose="020B0604020202020204" pitchFamily="34" charset="0"/>
            </a:endParaRPr>
          </a:p>
          <a:p>
            <a:pPr marL="171450" lvl="0" indent="-171450">
              <a:buFont typeface="Wingdings" panose="05000000000000000000" pitchFamily="2" charset="2"/>
              <a:buChar char="v"/>
            </a:pPr>
            <a:r>
              <a:rPr lang="en-GB" sz="1400" dirty="0" smtClean="0">
                <a:latin typeface="Arial" panose="020B0604020202020204" pitchFamily="34" charset="0"/>
                <a:cs typeface="Arial" panose="020B0604020202020204" pitchFamily="34" charset="0"/>
              </a:rPr>
              <a:t>Personal Space – Physical Distance </a:t>
            </a:r>
            <a:endParaRPr lang="en-GB" sz="1400" dirty="0">
              <a:latin typeface="Arial" panose="020B0604020202020204" pitchFamily="34" charset="0"/>
              <a:cs typeface="Arial" panose="020B0604020202020204" pitchFamily="34" charset="0"/>
            </a:endParaRPr>
          </a:p>
          <a:p>
            <a:pPr marL="171450" lvl="0" indent="-171450">
              <a:buFont typeface="Wingdings" panose="05000000000000000000" pitchFamily="2" charset="2"/>
              <a:buChar char="v"/>
            </a:pPr>
            <a:r>
              <a:rPr lang="en-GB" sz="1400" dirty="0">
                <a:latin typeface="Arial" panose="020B0604020202020204" pitchFamily="34" charset="0"/>
                <a:cs typeface="Arial" panose="020B0604020202020204" pitchFamily="34" charset="0"/>
              </a:rPr>
              <a:t>Do not back person into corner / yourself</a:t>
            </a:r>
          </a:p>
          <a:p>
            <a:pPr marL="171450" lvl="0" indent="-171450">
              <a:buFont typeface="Wingdings" panose="05000000000000000000" pitchFamily="2" charset="2"/>
              <a:buChar char="v"/>
            </a:pPr>
            <a:r>
              <a:rPr lang="en-GB" sz="1400" dirty="0">
                <a:latin typeface="Arial" panose="020B0604020202020204" pitchFamily="34" charset="0"/>
                <a:cs typeface="Arial" panose="020B0604020202020204" pitchFamily="34" charset="0"/>
              </a:rPr>
              <a:t>Solution Focused</a:t>
            </a:r>
          </a:p>
          <a:p>
            <a:pPr marL="171450" lvl="0" indent="-171450">
              <a:buFont typeface="Wingdings" panose="05000000000000000000" pitchFamily="2" charset="2"/>
              <a:buChar char="v"/>
            </a:pPr>
            <a:r>
              <a:rPr lang="en-GB" sz="1400" dirty="0">
                <a:latin typeface="Arial" panose="020B0604020202020204" pitchFamily="34" charset="0"/>
                <a:cs typeface="Arial" panose="020B0604020202020204" pitchFamily="34" charset="0"/>
              </a:rPr>
              <a:t>Self awareness</a:t>
            </a:r>
          </a:p>
          <a:p>
            <a:pPr marL="171450" lvl="0" indent="-171450">
              <a:buFont typeface="Wingdings" panose="05000000000000000000" pitchFamily="2" charset="2"/>
              <a:buChar char="v"/>
            </a:pPr>
            <a:r>
              <a:rPr lang="en-GB" sz="1400" dirty="0">
                <a:latin typeface="Arial" panose="020B0604020202020204" pitchFamily="34" charset="0"/>
                <a:cs typeface="Arial" panose="020B0604020202020204" pitchFamily="34" charset="0"/>
              </a:rPr>
              <a:t>Other persons</a:t>
            </a:r>
          </a:p>
          <a:p>
            <a:pPr marL="171450" lvl="0" indent="-171450">
              <a:buFont typeface="Wingdings" panose="05000000000000000000" pitchFamily="2" charset="2"/>
              <a:buChar char="v"/>
            </a:pPr>
            <a:r>
              <a:rPr lang="en-GB" sz="1400" dirty="0" smtClean="0">
                <a:latin typeface="Arial" panose="020B0604020202020204" pitchFamily="34" charset="0"/>
                <a:cs typeface="Arial" panose="020B0604020202020204" pitchFamily="34" charset="0"/>
              </a:rPr>
              <a:t>Police</a:t>
            </a:r>
          </a:p>
          <a:p>
            <a:pPr marL="171450" lvl="0" indent="-171450">
              <a:buFont typeface="Wingdings" panose="05000000000000000000" pitchFamily="2" charset="2"/>
              <a:buChar char="v"/>
            </a:pPr>
            <a:r>
              <a:rPr lang="en-GB" sz="1400" dirty="0">
                <a:latin typeface="Arial" panose="020B0604020202020204" pitchFamily="34" charset="0"/>
                <a:cs typeface="Arial" panose="020B0604020202020204" pitchFamily="34" charset="0"/>
              </a:rPr>
              <a:t>Avoid taking control or committing yourself to doing more than you are comfortable </a:t>
            </a:r>
            <a:r>
              <a:rPr lang="en-GB" sz="1400" dirty="0" smtClean="0">
                <a:latin typeface="Arial" panose="020B0604020202020204" pitchFamily="34" charset="0"/>
                <a:cs typeface="Arial" panose="020B0604020202020204" pitchFamily="34" charset="0"/>
              </a:rPr>
              <a:t>with</a:t>
            </a:r>
            <a:endParaRPr lang="en-GB" sz="1400" dirty="0">
              <a:latin typeface="Arial" panose="020B0604020202020204" pitchFamily="34" charset="0"/>
              <a:cs typeface="Arial" panose="020B0604020202020204" pitchFamily="34" charset="0"/>
            </a:endParaRPr>
          </a:p>
          <a:p>
            <a:pPr marL="171450" lvl="0" indent="-171450">
              <a:buFont typeface="Wingdings" panose="05000000000000000000" pitchFamily="2" charset="2"/>
              <a:buChar char="v"/>
            </a:pPr>
            <a:endParaRPr lang="en-GB" sz="900" dirty="0">
              <a:latin typeface="Arial" panose="020B0604020202020204" pitchFamily="34" charset="0"/>
              <a:cs typeface="Arial" panose="020B0604020202020204" pitchFamily="34" charset="0"/>
            </a:endParaRPr>
          </a:p>
        </p:txBody>
      </p:sp>
      <p:sp>
        <p:nvSpPr>
          <p:cNvPr id="9" name="Content Placeholder 2"/>
          <p:cNvSpPr>
            <a:spLocks noGrp="1"/>
          </p:cNvSpPr>
          <p:nvPr>
            <p:ph idx="1"/>
          </p:nvPr>
        </p:nvSpPr>
        <p:spPr>
          <a:xfrm>
            <a:off x="7933413" y="3399908"/>
            <a:ext cx="3547385" cy="2191218"/>
          </a:xfrm>
          <a:solidFill>
            <a:schemeClr val="accent2"/>
          </a:solidFill>
        </p:spPr>
        <p:txBody>
          <a:bodyPr>
            <a:normAutofit/>
          </a:bodyPr>
          <a:lstStyle/>
          <a:p>
            <a:pPr marL="0" indent="0">
              <a:buNone/>
            </a:pPr>
            <a:r>
              <a:rPr lang="en-GB" b="1" dirty="0" smtClean="0">
                <a:solidFill>
                  <a:schemeClr val="accent1"/>
                </a:solidFill>
              </a:rPr>
              <a:t>1) Validate </a:t>
            </a:r>
            <a:r>
              <a:rPr lang="en-GB" dirty="0" smtClean="0">
                <a:solidFill>
                  <a:schemeClr val="bg1"/>
                </a:solidFill>
              </a:rPr>
              <a:t>– acknowledge and recognise feelings</a:t>
            </a:r>
          </a:p>
          <a:p>
            <a:pPr marL="0" indent="0">
              <a:buNone/>
            </a:pPr>
            <a:endParaRPr lang="en-GB" dirty="0" smtClean="0"/>
          </a:p>
          <a:p>
            <a:pPr marL="0" indent="0">
              <a:buNone/>
            </a:pPr>
            <a:r>
              <a:rPr lang="en-GB" b="1" dirty="0">
                <a:solidFill>
                  <a:schemeClr val="accent1"/>
                </a:solidFill>
              </a:rPr>
              <a:t>2</a:t>
            </a:r>
            <a:r>
              <a:rPr lang="en-GB" b="1" dirty="0" smtClean="0">
                <a:solidFill>
                  <a:schemeClr val="accent1"/>
                </a:solidFill>
              </a:rPr>
              <a:t>) Allow for choice </a:t>
            </a:r>
            <a:r>
              <a:rPr lang="en-GB" dirty="0" smtClean="0">
                <a:solidFill>
                  <a:schemeClr val="bg1"/>
                </a:solidFill>
              </a:rPr>
              <a:t>– recognise freedom of choice, </a:t>
            </a:r>
          </a:p>
          <a:p>
            <a:endParaRPr lang="en-GB" dirty="0"/>
          </a:p>
        </p:txBody>
      </p:sp>
    </p:spTree>
    <p:extLst>
      <p:ext uri="{BB962C8B-B14F-4D97-AF65-F5344CB8AC3E}">
        <p14:creationId xmlns:p14="http://schemas.microsoft.com/office/powerpoint/2010/main" val="393071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181" y="964276"/>
            <a:ext cx="6434051" cy="2626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 </a:t>
            </a:r>
            <a:r>
              <a:rPr lang="en-GB" dirty="0" err="1" smtClean="0"/>
              <a:t>HulaFit</a:t>
            </a:r>
            <a:r>
              <a:rPr lang="en-GB" dirty="0" smtClean="0"/>
              <a:t> Client says they want to talk to you about something serious but you can’t tell anybody…</a:t>
            </a:r>
          </a:p>
          <a:p>
            <a:pPr algn="ctr"/>
            <a:endParaRPr lang="en-GB" dirty="0"/>
          </a:p>
          <a:p>
            <a:pPr algn="ctr"/>
            <a:r>
              <a:rPr lang="en-GB" dirty="0" smtClean="0"/>
              <a:t>What do you say? </a:t>
            </a:r>
            <a:endParaRPr lang="en-GB" dirty="0"/>
          </a:p>
        </p:txBody>
      </p:sp>
      <p:sp>
        <p:nvSpPr>
          <p:cNvPr id="3" name="Rectangle 2"/>
          <p:cNvSpPr/>
          <p:nvPr/>
        </p:nvSpPr>
        <p:spPr>
          <a:xfrm>
            <a:off x="6824750" y="4056609"/>
            <a:ext cx="4563687" cy="2136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“You can maintain confidentiality unless there is imminent risk of harm to themselves, another person or illegal activity disclosed.”</a:t>
            </a:r>
            <a:endParaRPr lang="en-GB" dirty="0"/>
          </a:p>
        </p:txBody>
      </p:sp>
      <p:pic>
        <p:nvPicPr>
          <p:cNvPr id="15362" name="Picture 2" descr="Confidentiality Statement | DQUBE Solu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196" y="4275685"/>
            <a:ext cx="2466975" cy="184785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8570421" y="2685011"/>
            <a:ext cx="881149" cy="130509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4180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active listeni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163" b="10545"/>
          <a:stretch/>
        </p:blipFill>
        <p:spPr bwMode="auto">
          <a:xfrm>
            <a:off x="4079630" y="633045"/>
            <a:ext cx="7629017" cy="54920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81196" y="713054"/>
            <a:ext cx="3360014" cy="3852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What are the 7 Skills in Active Listening?</a:t>
            </a:r>
          </a:p>
        </p:txBody>
      </p:sp>
      <p:pic>
        <p:nvPicPr>
          <p:cNvPr id="5" name="Picture 1" descr="C:\Users\STAC21\AppData\Local\Microsoft\Windows\Temporary Internet Files\Content.IE5\U9KNJNRP\MC90023819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4650" y="4893261"/>
            <a:ext cx="1203475" cy="184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69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2342" y="272127"/>
            <a:ext cx="10772775" cy="977900"/>
          </a:xfrm>
          <a:solidFill>
            <a:schemeClr val="accent1">
              <a:lumMod val="40000"/>
              <a:lumOff val="60000"/>
            </a:schemeClr>
          </a:solidFill>
        </p:spPr>
        <p:txBody>
          <a:bodyPr>
            <a:normAutofit/>
          </a:bodyPr>
          <a:lstStyle/>
          <a:p>
            <a:r>
              <a:rPr lang="en-GB" dirty="0"/>
              <a:t>SOLER </a:t>
            </a:r>
            <a:r>
              <a:rPr lang="en-GB" sz="2200" dirty="0"/>
              <a:t>(Egan 1975)	</a:t>
            </a:r>
            <a:r>
              <a:rPr lang="en-GB" dirty="0"/>
              <a:t>			    		</a:t>
            </a:r>
            <a:endParaRPr lang="en-GB" sz="2200" dirty="0"/>
          </a:p>
        </p:txBody>
      </p:sp>
      <p:graphicFrame>
        <p:nvGraphicFramePr>
          <p:cNvPr id="10" name="Content Placeholder 9"/>
          <p:cNvGraphicFramePr>
            <a:graphicFrameLocks noGrp="1"/>
          </p:cNvGraphicFramePr>
          <p:nvPr>
            <p:ph idx="4294967295"/>
            <p:extLst>
              <p:ext uri="{D42A27DB-BD31-4B8C-83A1-F6EECF244321}">
                <p14:modId xmlns:p14="http://schemas.microsoft.com/office/powerpoint/2010/main" val="4139261290"/>
              </p:ext>
            </p:extLst>
          </p:nvPr>
        </p:nvGraphicFramePr>
        <p:xfrm>
          <a:off x="3690851" y="1560946"/>
          <a:ext cx="5295943" cy="4881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599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4777" y="1654232"/>
            <a:ext cx="8687572" cy="44057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t>In a conversation with a </a:t>
            </a:r>
            <a:r>
              <a:rPr lang="en-GB" sz="4400" dirty="0" err="1" smtClean="0"/>
              <a:t>HulaFit</a:t>
            </a:r>
            <a:r>
              <a:rPr lang="en-GB" sz="4400" dirty="0" smtClean="0"/>
              <a:t> Client they disclose they are having suicidal </a:t>
            </a:r>
            <a:r>
              <a:rPr lang="en-GB" sz="4400" dirty="0" smtClean="0"/>
              <a:t>thoughts.</a:t>
            </a:r>
          </a:p>
          <a:p>
            <a:pPr algn="ctr"/>
            <a:endParaRPr lang="en-GB" sz="4400" dirty="0" smtClean="0"/>
          </a:p>
          <a:p>
            <a:pPr algn="ctr"/>
            <a:r>
              <a:rPr lang="en-GB" sz="4400" dirty="0"/>
              <a:t>W</a:t>
            </a:r>
            <a:r>
              <a:rPr lang="en-GB" sz="4400" dirty="0" smtClean="0"/>
              <a:t>hat </a:t>
            </a:r>
            <a:r>
              <a:rPr lang="en-GB" sz="4400" dirty="0" smtClean="0"/>
              <a:t>do you do?</a:t>
            </a:r>
            <a:endParaRPr lang="en-GB" sz="4400" dirty="0"/>
          </a:p>
        </p:txBody>
      </p:sp>
      <p:sp>
        <p:nvSpPr>
          <p:cNvPr id="8" name="Title 7"/>
          <p:cNvSpPr>
            <a:spLocks noGrp="1"/>
          </p:cNvSpPr>
          <p:nvPr>
            <p:ph type="title"/>
          </p:nvPr>
        </p:nvSpPr>
        <p:spPr/>
        <p:txBody>
          <a:bodyPr/>
          <a:lstStyle/>
          <a:p>
            <a:r>
              <a:rPr lang="en-GB" dirty="0" smtClean="0"/>
              <a:t>Scenario one</a:t>
            </a:r>
            <a:endParaRPr lang="en-GB" dirty="0"/>
          </a:p>
        </p:txBody>
      </p:sp>
    </p:spTree>
    <p:extLst>
      <p:ext uri="{BB962C8B-B14F-4D97-AF65-F5344CB8AC3E}">
        <p14:creationId xmlns:p14="http://schemas.microsoft.com/office/powerpoint/2010/main" val="3154898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Emergency situations</a:t>
            </a:r>
            <a:endParaRPr lang="en-GB" dirty="0"/>
          </a:p>
        </p:txBody>
      </p:sp>
      <p:sp>
        <p:nvSpPr>
          <p:cNvPr id="3" name="Content Placeholder 2"/>
          <p:cNvSpPr>
            <a:spLocks noGrp="1"/>
          </p:cNvSpPr>
          <p:nvPr>
            <p:ph idx="1"/>
          </p:nvPr>
        </p:nvSpPr>
        <p:spPr>
          <a:xfrm>
            <a:off x="2259752" y="3281794"/>
            <a:ext cx="7681732" cy="1273581"/>
          </a:xfrm>
          <a:solidFill>
            <a:schemeClr val="accent2"/>
          </a:solidFill>
        </p:spPr>
        <p:txBody>
          <a:bodyPr>
            <a:normAutofit/>
          </a:bodyPr>
          <a:lstStyle/>
          <a:p>
            <a:pPr>
              <a:buFont typeface="Wingdings" panose="05000000000000000000" pitchFamily="2" charset="2"/>
              <a:buChar char="§"/>
            </a:pPr>
            <a:r>
              <a:rPr lang="en-GB" dirty="0">
                <a:solidFill>
                  <a:schemeClr val="bg1"/>
                </a:solidFill>
              </a:rPr>
              <a:t>Emergency Services (999</a:t>
            </a:r>
            <a:r>
              <a:rPr lang="en-GB" dirty="0" smtClean="0">
                <a:solidFill>
                  <a:schemeClr val="bg1"/>
                </a:solidFill>
              </a:rPr>
              <a:t>) </a:t>
            </a:r>
            <a:r>
              <a:rPr lang="en-GB" b="1" u="sng" dirty="0" smtClean="0">
                <a:solidFill>
                  <a:schemeClr val="bg1"/>
                </a:solidFill>
              </a:rPr>
              <a:t>In first instance</a:t>
            </a:r>
            <a:endParaRPr lang="en-GB" u="sng" dirty="0" smtClean="0">
              <a:solidFill>
                <a:schemeClr val="bg1"/>
              </a:solidFill>
            </a:endParaRPr>
          </a:p>
          <a:p>
            <a:pPr>
              <a:buFont typeface="Wingdings" panose="05000000000000000000" pitchFamily="2" charset="2"/>
              <a:buChar char="§"/>
            </a:pPr>
            <a:r>
              <a:rPr lang="en-GB" dirty="0" smtClean="0">
                <a:solidFill>
                  <a:schemeClr val="bg1"/>
                </a:solidFill>
              </a:rPr>
              <a:t>Environmental Triggers or Hazards – Risk to Health Safety </a:t>
            </a:r>
          </a:p>
          <a:p>
            <a:pPr marL="0" indent="0">
              <a:buNone/>
            </a:pPr>
            <a:endParaRPr lang="en-GB" dirty="0">
              <a:solidFill>
                <a:schemeClr val="bg1"/>
              </a:solidFill>
            </a:endParaRPr>
          </a:p>
          <a:p>
            <a:endParaRPr lang="en-GB" dirty="0">
              <a:solidFill>
                <a:schemeClr val="bg1"/>
              </a:solidFill>
            </a:endParaRPr>
          </a:p>
          <a:p>
            <a:endParaRPr lang="en-GB" dirty="0" smtClean="0">
              <a:solidFill>
                <a:schemeClr val="bg1"/>
              </a:solidFill>
            </a:endParaRPr>
          </a:p>
          <a:p>
            <a:endParaRPr lang="en-GB" dirty="0">
              <a:solidFill>
                <a:schemeClr val="bg1"/>
              </a:solidFill>
            </a:endParaRPr>
          </a:p>
          <a:p>
            <a:endParaRPr lang="en-GB" b="1" dirty="0">
              <a:solidFill>
                <a:schemeClr val="bg1"/>
              </a:solidFill>
            </a:endParaRPr>
          </a:p>
          <a:p>
            <a:endParaRPr lang="en-GB" dirty="0">
              <a:solidFill>
                <a:schemeClr val="bg1"/>
              </a:solidFill>
            </a:endParaRPr>
          </a:p>
        </p:txBody>
      </p:sp>
      <p:sp>
        <p:nvSpPr>
          <p:cNvPr id="5" name="Rectangle 4"/>
          <p:cNvSpPr/>
          <p:nvPr/>
        </p:nvSpPr>
        <p:spPr>
          <a:xfrm>
            <a:off x="2259752" y="1590339"/>
            <a:ext cx="7681732" cy="1337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Imminent risk of Harm - Plan, Means and Intent</a:t>
            </a:r>
            <a:endParaRPr lang="en-GB" sz="2400" dirty="0"/>
          </a:p>
        </p:txBody>
      </p:sp>
      <p:sp>
        <p:nvSpPr>
          <p:cNvPr id="6" name="Rectangle 5"/>
          <p:cNvSpPr/>
          <p:nvPr/>
        </p:nvSpPr>
        <p:spPr>
          <a:xfrm>
            <a:off x="2259752" y="4765963"/>
            <a:ext cx="2355273" cy="1847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Should you tell the person what you are going to do?</a:t>
            </a:r>
            <a:endParaRPr lang="en-GB" sz="2000" dirty="0"/>
          </a:p>
        </p:txBody>
      </p:sp>
      <p:pic>
        <p:nvPicPr>
          <p:cNvPr id="16386" name="Picture 2" descr="Scribble emergency call cartoon Royalty Fre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8018"/>
          <a:stretch/>
        </p:blipFill>
        <p:spPr bwMode="auto">
          <a:xfrm>
            <a:off x="10413365" y="232756"/>
            <a:ext cx="1157952" cy="125717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5000718" y="5016269"/>
            <a:ext cx="6213151" cy="1346659"/>
          </a:xfrm>
          <a:prstGeom prst="rect">
            <a:avLst/>
          </a:prstGeom>
          <a:solidFill>
            <a:schemeClr val="accent2"/>
          </a:solidFill>
        </p:spPr>
        <p:txBody>
          <a:bodyPr vert="horz" lIns="91440" tIns="45720" rIns="91440" bIns="45720" rtlCol="0">
            <a:normAutofit fontScale="85000"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endParaRPr lang="en-GB" smtClean="0">
              <a:solidFill>
                <a:schemeClr val="tx1"/>
              </a:solidFill>
            </a:endParaRPr>
          </a:p>
          <a:p>
            <a:r>
              <a:rPr lang="en-GB" smtClean="0">
                <a:solidFill>
                  <a:schemeClr val="bg1"/>
                </a:solidFill>
              </a:rPr>
              <a:t>Data Protection Act – GDPR -Information can only be shared on ‘need to know’ basis unless there is an imminent risk of harm. </a:t>
            </a:r>
          </a:p>
          <a:p>
            <a:pPr marL="0" indent="0">
              <a:buFont typeface="Arial" panose="020B0604020202020204" pitchFamily="34" charset="0"/>
              <a:buNone/>
            </a:pPr>
            <a:r>
              <a:rPr lang="en-GB" smtClean="0"/>
              <a:t> </a:t>
            </a:r>
          </a:p>
          <a:p>
            <a:endParaRPr lang="en-GB" dirty="0"/>
          </a:p>
        </p:txBody>
      </p:sp>
    </p:spTree>
    <p:extLst>
      <p:ext uri="{BB962C8B-B14F-4D97-AF65-F5344CB8AC3E}">
        <p14:creationId xmlns:p14="http://schemas.microsoft.com/office/powerpoint/2010/main" val="2787610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GB" dirty="0" smtClean="0"/>
              <a:t>Definition of Safeguarding</a:t>
            </a:r>
            <a:endParaRPr lang="en-GB" dirty="0"/>
          </a:p>
        </p:txBody>
      </p:sp>
      <p:sp>
        <p:nvSpPr>
          <p:cNvPr id="7" name="Content Placeholder 6"/>
          <p:cNvSpPr>
            <a:spLocks noGrp="1"/>
          </p:cNvSpPr>
          <p:nvPr>
            <p:ph idx="1"/>
          </p:nvPr>
        </p:nvSpPr>
        <p:spPr>
          <a:xfrm>
            <a:off x="6879394" y="2321331"/>
            <a:ext cx="4168220" cy="3408217"/>
          </a:xfrm>
        </p:spPr>
        <p:txBody>
          <a:bodyPr>
            <a:normAutofit fontScale="62500" lnSpcReduction="20000"/>
          </a:bodyPr>
          <a:lstStyle/>
          <a:p>
            <a:pPr>
              <a:defRPr/>
            </a:pPr>
            <a:r>
              <a:rPr lang="en-GB" sz="2400" dirty="0"/>
              <a:t>Safeguarding means protecting an adult’s right to live in safety, free from abuse and neglect. </a:t>
            </a:r>
            <a:endParaRPr lang="en-GB" sz="2400" dirty="0" smtClean="0"/>
          </a:p>
          <a:p>
            <a:pPr>
              <a:defRPr/>
            </a:pPr>
            <a:r>
              <a:rPr lang="en-GB" sz="2400" dirty="0" smtClean="0"/>
              <a:t>It </a:t>
            </a:r>
            <a:r>
              <a:rPr lang="en-GB" sz="2400" dirty="0"/>
              <a:t>is about people and organisations working together to prevent and stop both the risks and experience of abuse or neglect, while at the same time making sure that the adult’s wellbeing is promoted including, where appropriate, having regard to their views, wishes, feelings and beliefs in deciding on any action. </a:t>
            </a:r>
            <a:endParaRPr lang="en-GB" sz="2400" dirty="0" smtClean="0"/>
          </a:p>
          <a:p>
            <a:pPr>
              <a:defRPr/>
            </a:pPr>
            <a:r>
              <a:rPr lang="en-GB" sz="2400" dirty="0" smtClean="0"/>
              <a:t>This </a:t>
            </a:r>
            <a:r>
              <a:rPr lang="en-GB" sz="2400" dirty="0"/>
              <a:t>must recognise that adults sometimes have complex interpersonal relationships and may be ambivalent, unclear or unrealistic about their personal circumstances. (DOH, 2014)</a:t>
            </a:r>
          </a:p>
        </p:txBody>
      </p:sp>
      <p:sp>
        <p:nvSpPr>
          <p:cNvPr id="4" name="Content Placeholder 2">
            <a:extLst>
              <a:ext uri="{FF2B5EF4-FFF2-40B4-BE49-F238E27FC236}">
                <a16:creationId xmlns:a16="http://schemas.microsoft.com/office/drawing/2014/main" id="{0F2B0F95-E59D-486E-A199-6F22E8A14127}"/>
              </a:ext>
            </a:extLst>
          </p:cNvPr>
          <p:cNvSpPr txBox="1">
            <a:spLocks/>
          </p:cNvSpPr>
          <p:nvPr/>
        </p:nvSpPr>
        <p:spPr>
          <a:xfrm>
            <a:off x="1176864" y="2385754"/>
            <a:ext cx="5228705" cy="3063243"/>
          </a:xfrm>
          <a:prstGeom prst="rect">
            <a:avLst/>
          </a:prstGeom>
          <a:solidFill>
            <a:schemeClr val="accent1"/>
          </a:solidFill>
        </p:spPr>
        <p:txBody>
          <a:bodyPr vert="horz" lIns="91440" tIns="45720" rIns="91440" bIns="45720" rtlCol="0">
            <a:normAutofit fontScale="700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fontAlgn="base"/>
            <a:r>
              <a:rPr lang="en-GB" sz="2800" b="1" dirty="0" smtClean="0">
                <a:solidFill>
                  <a:schemeClr val="tx1"/>
                </a:solidFill>
              </a:rPr>
              <a:t>Safeguarding means protecting an adult’s right to live in safety, free from abuse and neglect.</a:t>
            </a:r>
          </a:p>
          <a:p>
            <a:pPr fontAlgn="base"/>
            <a:endParaRPr lang="en-GB" dirty="0" smtClean="0">
              <a:solidFill>
                <a:schemeClr val="tx1"/>
              </a:solidFill>
            </a:endParaRPr>
          </a:p>
          <a:p>
            <a:pPr fontAlgn="base"/>
            <a:r>
              <a:rPr lang="en-GB" dirty="0" smtClean="0">
                <a:solidFill>
                  <a:schemeClr val="tx1"/>
                </a:solidFill>
              </a:rPr>
              <a:t>A person at risk or a vulnerable adult is described by ‘The Adult Care Act 2014’ as an individual over the age of 18:</a:t>
            </a:r>
          </a:p>
          <a:p>
            <a:pPr marL="0" indent="0" fontAlgn="base">
              <a:buFont typeface="Arial" panose="020B0604020202020204" pitchFamily="34" charset="0"/>
              <a:buNone/>
            </a:pPr>
            <a:endParaRPr lang="en-GB" dirty="0" smtClean="0">
              <a:solidFill>
                <a:schemeClr val="tx1"/>
              </a:solidFill>
            </a:endParaRPr>
          </a:p>
          <a:p>
            <a:pPr fontAlgn="base"/>
            <a:r>
              <a:rPr lang="en-GB" dirty="0" smtClean="0">
                <a:solidFill>
                  <a:schemeClr val="tx1"/>
                </a:solidFill>
              </a:rPr>
              <a:t>“who has needs for care and support (whether or not the local authority is meeting any of those needs) and is experiencing, or at risk of, abuse or neglect and as a result of those care and support needs is unable to protect themselves from either the risk of, or the experience of abuse or neglect</a:t>
            </a:r>
            <a:r>
              <a:rPr lang="en-GB" dirty="0" smtClean="0"/>
              <a:t>.” </a:t>
            </a:r>
          </a:p>
          <a:p>
            <a:endParaRPr lang="en-GB" dirty="0"/>
          </a:p>
        </p:txBody>
      </p:sp>
    </p:spTree>
    <p:extLst>
      <p:ext uri="{BB962C8B-B14F-4D97-AF65-F5344CB8AC3E}">
        <p14:creationId xmlns:p14="http://schemas.microsoft.com/office/powerpoint/2010/main" val="44985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840B0D6-4B06-4D37-BB09-88556C52276C}"/>
              </a:ext>
            </a:extLst>
          </p:cNvPr>
          <p:cNvSpPr>
            <a:spLocks noGrp="1"/>
          </p:cNvSpPr>
          <p:nvPr>
            <p:ph type="title"/>
          </p:nvPr>
        </p:nvSpPr>
        <p:spPr/>
        <p:txBody>
          <a:bodyPr/>
          <a:lstStyle/>
          <a:p>
            <a:pPr eaLnBrk="1" hangingPunct="1"/>
            <a:r>
              <a:rPr lang="en-GB" altLang="en-US"/>
              <a:t>Types of Abuse</a:t>
            </a:r>
          </a:p>
        </p:txBody>
      </p:sp>
      <p:sp>
        <p:nvSpPr>
          <p:cNvPr id="18435" name="Content Placeholder 2">
            <a:extLst>
              <a:ext uri="{FF2B5EF4-FFF2-40B4-BE49-F238E27FC236}">
                <a16:creationId xmlns:a16="http://schemas.microsoft.com/office/drawing/2014/main" id="{98901F18-8C1A-4653-9E1D-D8E1CC6ACA68}"/>
              </a:ext>
            </a:extLst>
          </p:cNvPr>
          <p:cNvSpPr>
            <a:spLocks noGrp="1"/>
          </p:cNvSpPr>
          <p:nvPr>
            <p:ph idx="1"/>
          </p:nvPr>
        </p:nvSpPr>
        <p:spPr>
          <a:solidFill>
            <a:schemeClr val="accent1">
              <a:lumMod val="20000"/>
              <a:lumOff val="80000"/>
            </a:schemeClr>
          </a:solidFill>
        </p:spPr>
        <p:txBody>
          <a:bodyPr/>
          <a:lstStyle/>
          <a:p>
            <a:pPr marL="623888" indent="-514350">
              <a:buFont typeface="Trebuchet MS" panose="020B0603020202020204" pitchFamily="34" charset="0"/>
              <a:buAutoNum type="arabicPeriod"/>
            </a:pPr>
            <a:r>
              <a:rPr lang="en-GB" altLang="en-US" dirty="0">
                <a:solidFill>
                  <a:schemeClr val="tx1"/>
                </a:solidFill>
              </a:rPr>
              <a:t>Physical</a:t>
            </a:r>
          </a:p>
          <a:p>
            <a:pPr marL="623888" indent="-514350">
              <a:buFont typeface="Trebuchet MS" panose="020B0603020202020204" pitchFamily="34" charset="0"/>
              <a:buAutoNum type="arabicPeriod"/>
            </a:pPr>
            <a:r>
              <a:rPr lang="en-GB" altLang="en-US" dirty="0">
                <a:solidFill>
                  <a:schemeClr val="tx1"/>
                </a:solidFill>
              </a:rPr>
              <a:t>Sexual</a:t>
            </a:r>
          </a:p>
          <a:p>
            <a:pPr marL="623888" indent="-514350">
              <a:buFont typeface="Trebuchet MS" panose="020B0603020202020204" pitchFamily="34" charset="0"/>
              <a:buAutoNum type="arabicPeriod"/>
            </a:pPr>
            <a:r>
              <a:rPr lang="en-GB" altLang="en-US" dirty="0">
                <a:solidFill>
                  <a:schemeClr val="tx1"/>
                </a:solidFill>
              </a:rPr>
              <a:t>Psychological</a:t>
            </a:r>
          </a:p>
          <a:p>
            <a:pPr marL="623888" indent="-514350">
              <a:buFont typeface="Trebuchet MS" panose="020B0603020202020204" pitchFamily="34" charset="0"/>
              <a:buAutoNum type="arabicPeriod"/>
            </a:pPr>
            <a:r>
              <a:rPr lang="en-GB" altLang="en-US" dirty="0">
                <a:solidFill>
                  <a:schemeClr val="tx1"/>
                </a:solidFill>
              </a:rPr>
              <a:t>Neglect</a:t>
            </a:r>
          </a:p>
          <a:p>
            <a:pPr marL="623888" indent="-514350">
              <a:buFont typeface="Trebuchet MS" panose="020B0603020202020204" pitchFamily="34" charset="0"/>
              <a:buAutoNum type="arabicPeriod"/>
            </a:pPr>
            <a:r>
              <a:rPr lang="en-GB" altLang="en-US" dirty="0">
                <a:solidFill>
                  <a:schemeClr val="tx1"/>
                </a:solidFill>
              </a:rPr>
              <a:t>Discriminatory</a:t>
            </a:r>
          </a:p>
          <a:p>
            <a:pPr marL="623888" indent="-514350">
              <a:buFont typeface="Trebuchet MS" panose="020B0603020202020204" pitchFamily="34" charset="0"/>
              <a:buAutoNum type="arabicPeriod"/>
            </a:pPr>
            <a:r>
              <a:rPr lang="en-GB" altLang="en-US" dirty="0">
                <a:solidFill>
                  <a:schemeClr val="tx1"/>
                </a:solidFill>
              </a:rPr>
              <a:t>Financial</a:t>
            </a:r>
          </a:p>
          <a:p>
            <a:pPr marL="623888" indent="-514350">
              <a:buFont typeface="Trebuchet MS" panose="020B0603020202020204" pitchFamily="34" charset="0"/>
              <a:buAutoNum type="arabicPeriod"/>
            </a:pPr>
            <a:r>
              <a:rPr lang="en-GB" altLang="en-US" dirty="0">
                <a:solidFill>
                  <a:schemeClr val="tx1"/>
                </a:solidFill>
              </a:rPr>
              <a:t>Institutional </a:t>
            </a:r>
          </a:p>
        </p:txBody>
      </p:sp>
      <p:sp>
        <p:nvSpPr>
          <p:cNvPr id="4" name="Right Brace 3">
            <a:extLst>
              <a:ext uri="{FF2B5EF4-FFF2-40B4-BE49-F238E27FC236}">
                <a16:creationId xmlns:a16="http://schemas.microsoft.com/office/drawing/2014/main" id="{5A6C1FE4-DA98-4786-8ACF-CA208DCD6A6E}"/>
              </a:ext>
            </a:extLst>
          </p:cNvPr>
          <p:cNvSpPr/>
          <p:nvPr/>
        </p:nvSpPr>
        <p:spPr>
          <a:xfrm>
            <a:off x="5595939" y="4286250"/>
            <a:ext cx="714375" cy="121443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5" name="TextBox 4">
            <a:extLst>
              <a:ext uri="{FF2B5EF4-FFF2-40B4-BE49-F238E27FC236}">
                <a16:creationId xmlns:a16="http://schemas.microsoft.com/office/drawing/2014/main" id="{781B67F3-8C39-4117-BB03-D0D824B0E715}"/>
              </a:ext>
            </a:extLst>
          </p:cNvPr>
          <p:cNvSpPr txBox="1"/>
          <p:nvPr/>
        </p:nvSpPr>
        <p:spPr>
          <a:xfrm>
            <a:off x="6596063" y="4456113"/>
            <a:ext cx="3643312" cy="830262"/>
          </a:xfrm>
          <a:prstGeom prst="rect">
            <a:avLst/>
          </a:prstGeom>
          <a:noFill/>
        </p:spPr>
        <p:txBody>
          <a:bodyPr>
            <a:spAutoFit/>
          </a:bodyPr>
          <a:lstStyle/>
          <a:p>
            <a:pPr eaLnBrk="1" hangingPunct="1">
              <a:defRPr/>
            </a:pPr>
            <a:r>
              <a:rPr lang="en-GB" sz="2400" dirty="0"/>
              <a:t>Adult safeguarding has an extra 3 categories</a:t>
            </a:r>
          </a:p>
        </p:txBody>
      </p:sp>
    </p:spTree>
    <p:extLst>
      <p:ext uri="{BB962C8B-B14F-4D97-AF65-F5344CB8AC3E}">
        <p14:creationId xmlns:p14="http://schemas.microsoft.com/office/powerpoint/2010/main" val="161338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2086D7-FFDE-40CF-A09D-9BEB9D7079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p:cNvSpPr>
            <a:spLocks noGrp="1"/>
          </p:cNvSpPr>
          <p:nvPr>
            <p:ph type="title"/>
          </p:nvPr>
        </p:nvSpPr>
        <p:spPr>
          <a:xfrm>
            <a:off x="8050787" y="482322"/>
            <a:ext cx="3656581" cy="5571624"/>
          </a:xfrm>
        </p:spPr>
        <p:txBody>
          <a:bodyPr anchor="ctr">
            <a:normAutofit/>
          </a:bodyPr>
          <a:lstStyle/>
          <a:p>
            <a:r>
              <a:rPr lang="en-GB" dirty="0"/>
              <a:t>TOPICS</a:t>
            </a:r>
          </a:p>
        </p:txBody>
      </p:sp>
      <p:sp>
        <p:nvSpPr>
          <p:cNvPr id="12" name="Freeform 10">
            <a:extLst>
              <a:ext uri="{FF2B5EF4-FFF2-40B4-BE49-F238E27FC236}">
                <a16:creationId xmlns:a16="http://schemas.microsoft.com/office/drawing/2014/main" id="{0EF9EB2F-9261-487B-9F73-DEE10D9E3A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4" name="Rectangle 13">
            <a:extLst>
              <a:ext uri="{FF2B5EF4-FFF2-40B4-BE49-F238E27FC236}">
                <a16:creationId xmlns:a16="http://schemas.microsoft.com/office/drawing/2014/main" id="{D6AEE16F-E153-48FA-B097-3680B830BE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2">
            <a:extLst>
              <a:ext uri="{FF2B5EF4-FFF2-40B4-BE49-F238E27FC236}">
                <a16:creationId xmlns:a16="http://schemas.microsoft.com/office/drawing/2014/main" id="{4D750BCF-13A3-4C9A-9DE4-1130A1CF4DA6}"/>
              </a:ext>
            </a:extLst>
          </p:cNvPr>
          <p:cNvGraphicFramePr>
            <a:graphicFrameLocks noGrp="1"/>
          </p:cNvGraphicFramePr>
          <p:nvPr>
            <p:ph idx="1"/>
            <p:extLst>
              <p:ext uri="{D42A27DB-BD31-4B8C-83A1-F6EECF244321}">
                <p14:modId xmlns:p14="http://schemas.microsoft.com/office/powerpoint/2010/main" val="2795020513"/>
              </p:ext>
            </p:extLst>
          </p:nvPr>
        </p:nvGraphicFramePr>
        <p:xfrm>
          <a:off x="765175" y="481013"/>
          <a:ext cx="6305550" cy="5573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2089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Consider What May Make an Injury Suspicious?</a:t>
            </a:r>
            <a:endParaRPr lang="en-GB" dirty="0"/>
          </a:p>
        </p:txBody>
      </p:sp>
      <p:sp>
        <p:nvSpPr>
          <p:cNvPr id="3" name="Rectangle 2"/>
          <p:cNvSpPr/>
          <p:nvPr/>
        </p:nvSpPr>
        <p:spPr>
          <a:xfrm>
            <a:off x="1413164" y="2410691"/>
            <a:ext cx="8255867" cy="3539430"/>
          </a:xfrm>
          <a:prstGeom prst="rect">
            <a:avLst/>
          </a:prstGeom>
        </p:spPr>
        <p:txBody>
          <a:bodyPr wrap="square">
            <a:spAutoFit/>
          </a:bodyPr>
          <a:lstStyle/>
          <a:p>
            <a:pPr eaLnBrk="1" hangingPunct="1">
              <a:defRPr/>
            </a:pPr>
            <a:r>
              <a:rPr lang="en-GB" sz="2800" dirty="0"/>
              <a:t>Position of injury</a:t>
            </a:r>
          </a:p>
          <a:p>
            <a:pPr eaLnBrk="1" hangingPunct="1">
              <a:defRPr/>
            </a:pPr>
            <a:r>
              <a:rPr lang="en-GB" sz="2800" dirty="0"/>
              <a:t>Delayed disclosure</a:t>
            </a:r>
          </a:p>
          <a:p>
            <a:pPr eaLnBrk="1" hangingPunct="1">
              <a:defRPr/>
            </a:pPr>
            <a:r>
              <a:rPr lang="en-GB" sz="2800" dirty="0"/>
              <a:t>Inconsistent history</a:t>
            </a:r>
          </a:p>
          <a:p>
            <a:pPr eaLnBrk="1" hangingPunct="1">
              <a:defRPr/>
            </a:pPr>
            <a:r>
              <a:rPr lang="en-GB" sz="2800" dirty="0"/>
              <a:t>No adequate explanation</a:t>
            </a:r>
          </a:p>
          <a:p>
            <a:pPr eaLnBrk="1" hangingPunct="1">
              <a:defRPr/>
            </a:pPr>
            <a:r>
              <a:rPr lang="en-GB" sz="2800" dirty="0"/>
              <a:t>Doesn’t fit injury</a:t>
            </a:r>
          </a:p>
          <a:p>
            <a:pPr eaLnBrk="1" hangingPunct="1">
              <a:defRPr/>
            </a:pPr>
            <a:r>
              <a:rPr lang="en-GB" sz="2800" dirty="0"/>
              <a:t>Changing history with time/person</a:t>
            </a:r>
          </a:p>
          <a:p>
            <a:pPr eaLnBrk="1" hangingPunct="1">
              <a:defRPr/>
            </a:pPr>
            <a:r>
              <a:rPr lang="en-GB" sz="2800" dirty="0" smtClean="0"/>
              <a:t>Age </a:t>
            </a:r>
            <a:r>
              <a:rPr lang="en-GB" sz="2800" dirty="0"/>
              <a:t>or disability </a:t>
            </a:r>
            <a:r>
              <a:rPr lang="en-GB" sz="2800" dirty="0" smtClean="0"/>
              <a:t>appropriate</a:t>
            </a:r>
            <a:endParaRPr lang="en-GB" sz="2800" dirty="0"/>
          </a:p>
          <a:p>
            <a:pPr eaLnBrk="1" hangingPunct="1">
              <a:defRPr/>
            </a:pPr>
            <a:endParaRPr lang="en-GB" sz="2800" dirty="0"/>
          </a:p>
        </p:txBody>
      </p:sp>
    </p:spTree>
    <p:extLst>
      <p:ext uri="{BB962C8B-B14F-4D97-AF65-F5344CB8AC3E}">
        <p14:creationId xmlns:p14="http://schemas.microsoft.com/office/powerpoint/2010/main" val="3652562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DC0AD-A0DD-459D-A275-7AF8B9B46A48}"/>
              </a:ext>
            </a:extLst>
          </p:cNvPr>
          <p:cNvSpPr>
            <a:spLocks noGrp="1"/>
          </p:cNvSpPr>
          <p:nvPr>
            <p:ph type="title"/>
          </p:nvPr>
        </p:nvSpPr>
        <p:spPr/>
        <p:txBody>
          <a:bodyPr/>
          <a:lstStyle/>
          <a:p>
            <a:r>
              <a:rPr lang="en-GB" dirty="0" smtClean="0"/>
              <a:t>Responsibilities in safeguarding</a:t>
            </a:r>
            <a:endParaRPr lang="en-GB" dirty="0"/>
          </a:p>
        </p:txBody>
      </p:sp>
      <p:sp>
        <p:nvSpPr>
          <p:cNvPr id="4" name="Content Placeholder 2">
            <a:extLst>
              <a:ext uri="{FF2B5EF4-FFF2-40B4-BE49-F238E27FC236}">
                <a16:creationId xmlns:a16="http://schemas.microsoft.com/office/drawing/2014/main" id="{749FBD6C-4856-4516-A365-AE274F9EB39A}"/>
              </a:ext>
            </a:extLst>
          </p:cNvPr>
          <p:cNvSpPr>
            <a:spLocks noGrp="1"/>
          </p:cNvSpPr>
          <p:nvPr>
            <p:ph idx="1"/>
          </p:nvPr>
        </p:nvSpPr>
        <p:spPr>
          <a:xfrm>
            <a:off x="1251678" y="1734567"/>
            <a:ext cx="4301952" cy="3594100"/>
          </a:xfrm>
        </p:spPr>
        <p:txBody>
          <a:bodyPr>
            <a:noAutofit/>
          </a:bodyPr>
          <a:lstStyle/>
          <a:p>
            <a:endParaRPr lang="en-GB" sz="1200" dirty="0"/>
          </a:p>
          <a:p>
            <a:pPr marL="0" indent="0">
              <a:buNone/>
            </a:pPr>
            <a:r>
              <a:rPr lang="en-GB" b="1" dirty="0" smtClean="0">
                <a:solidFill>
                  <a:schemeClr val="accent1"/>
                </a:solidFill>
              </a:rPr>
              <a:t>Everybody’s responsibility</a:t>
            </a:r>
          </a:p>
          <a:p>
            <a:pPr marL="0" indent="0">
              <a:buNone/>
            </a:pPr>
            <a:endParaRPr lang="en-GB" b="1" dirty="0" smtClean="0">
              <a:solidFill>
                <a:schemeClr val="accent1"/>
              </a:solidFill>
            </a:endParaRPr>
          </a:p>
          <a:p>
            <a:r>
              <a:rPr lang="en-GB" b="1" dirty="0" smtClean="0">
                <a:solidFill>
                  <a:schemeClr val="accent1"/>
                </a:solidFill>
              </a:rPr>
              <a:t>Report </a:t>
            </a:r>
            <a:r>
              <a:rPr lang="en-GB" dirty="0" smtClean="0"/>
              <a:t>to the </a:t>
            </a:r>
            <a:r>
              <a:rPr lang="en-GB" dirty="0"/>
              <a:t>local Social Services department as per the local policies and procedures for their </a:t>
            </a:r>
            <a:r>
              <a:rPr lang="en-GB" dirty="0" smtClean="0"/>
              <a:t>area</a:t>
            </a:r>
          </a:p>
          <a:p>
            <a:r>
              <a:rPr lang="en-GB" dirty="0"/>
              <a:t>C</a:t>
            </a:r>
            <a:r>
              <a:rPr lang="en-GB" dirty="0" smtClean="0"/>
              <a:t>onsider </a:t>
            </a:r>
            <a:r>
              <a:rPr lang="en-GB" dirty="0"/>
              <a:t>informing the local Police</a:t>
            </a:r>
          </a:p>
        </p:txBody>
      </p:sp>
      <p:sp>
        <p:nvSpPr>
          <p:cNvPr id="5" name="Rectangle 4">
            <a:extLst>
              <a:ext uri="{FF2B5EF4-FFF2-40B4-BE49-F238E27FC236}">
                <a16:creationId xmlns:a16="http://schemas.microsoft.com/office/drawing/2014/main" id="{D68AECF6-40AC-49F9-B56B-186DEE1CA458}"/>
              </a:ext>
            </a:extLst>
          </p:cNvPr>
          <p:cNvSpPr/>
          <p:nvPr/>
        </p:nvSpPr>
        <p:spPr>
          <a:xfrm>
            <a:off x="6258882" y="1910499"/>
            <a:ext cx="5171118" cy="2893100"/>
          </a:xfrm>
          <a:prstGeom prst="rect">
            <a:avLst/>
          </a:prstGeom>
          <a:solidFill>
            <a:schemeClr val="accent1"/>
          </a:solidFill>
        </p:spPr>
        <p:txBody>
          <a:bodyPr wrap="square">
            <a:spAutoFit/>
          </a:bodyPr>
          <a:lstStyle/>
          <a:p>
            <a:pPr fontAlgn="base"/>
            <a:r>
              <a:rPr lang="en-GB" sz="1400" b="1" dirty="0" smtClean="0">
                <a:solidFill>
                  <a:srgbClr val="333333"/>
                </a:solidFill>
                <a:latin typeface="Verdana" panose="020B0604030504040204" pitchFamily="34" charset="0"/>
              </a:rPr>
              <a:t>Disclosure:</a:t>
            </a:r>
          </a:p>
          <a:p>
            <a:pPr fontAlgn="base"/>
            <a:r>
              <a:rPr lang="en-GB" sz="1400" b="1" dirty="0">
                <a:solidFill>
                  <a:srgbClr val="333333"/>
                </a:solidFill>
                <a:latin typeface="Verdana" panose="020B0604030504040204" pitchFamily="34" charset="0"/>
              </a:rPr>
              <a:t>Who, when, why, what, where?</a:t>
            </a:r>
          </a:p>
          <a:p>
            <a:pPr fontAlgn="base"/>
            <a:endParaRPr lang="en-GB" sz="1400" b="1" dirty="0">
              <a:solidFill>
                <a:srgbClr val="333333"/>
              </a:solidFill>
              <a:latin typeface="Verdana" panose="020B0604030504040204" pitchFamily="34" charset="0"/>
            </a:endParaRPr>
          </a:p>
          <a:p>
            <a:pPr fontAlgn="base"/>
            <a:endParaRPr lang="en-GB" sz="1400" b="1" dirty="0" smtClean="0">
              <a:solidFill>
                <a:srgbClr val="333333"/>
              </a:solidFill>
              <a:latin typeface="Verdana" panose="020B0604030504040204" pitchFamily="34" charset="0"/>
            </a:endParaRPr>
          </a:p>
          <a:p>
            <a:pPr fontAlgn="base"/>
            <a:r>
              <a:rPr lang="en-GB" sz="1400" dirty="0" smtClean="0">
                <a:solidFill>
                  <a:srgbClr val="333333"/>
                </a:solidFill>
                <a:latin typeface="Verdana" panose="020B0604030504040204" pitchFamily="34" charset="0"/>
              </a:rPr>
              <a:t>When </a:t>
            </a:r>
            <a:r>
              <a:rPr lang="en-GB" sz="1400" dirty="0">
                <a:solidFill>
                  <a:srgbClr val="333333"/>
                </a:solidFill>
                <a:latin typeface="Verdana" panose="020B0604030504040204" pitchFamily="34" charset="0"/>
              </a:rPr>
              <a:t>someone tells you about that they have been abused, it is important that you </a:t>
            </a:r>
            <a:r>
              <a:rPr lang="en-GB" sz="1400" b="1" dirty="0">
                <a:solidFill>
                  <a:srgbClr val="333333"/>
                </a:solidFill>
                <a:latin typeface="Verdana" panose="020B0604030504040204" pitchFamily="34" charset="0"/>
              </a:rPr>
              <a:t>do not</a:t>
            </a:r>
            <a:r>
              <a:rPr lang="en-GB" sz="1400" dirty="0">
                <a:solidFill>
                  <a:srgbClr val="333333"/>
                </a:solidFill>
                <a:latin typeface="Verdana" panose="020B0604030504040204" pitchFamily="34" charset="0"/>
              </a:rPr>
              <a:t>:</a:t>
            </a:r>
          </a:p>
          <a:p>
            <a:pPr fontAlgn="base"/>
            <a:endParaRPr lang="en-GB" sz="1400" dirty="0">
              <a:solidFill>
                <a:srgbClr val="333333"/>
              </a:solidFill>
              <a:latin typeface="Verdana" panose="020B0604030504040204" pitchFamily="34" charset="0"/>
            </a:endParaRPr>
          </a:p>
          <a:p>
            <a:pPr fontAlgn="base">
              <a:buFont typeface="Arial" panose="020B0604020202020204" pitchFamily="34" charset="0"/>
              <a:buChar char="•"/>
            </a:pPr>
            <a:r>
              <a:rPr lang="en-GB" sz="1400" dirty="0">
                <a:solidFill>
                  <a:srgbClr val="333333"/>
                </a:solidFill>
                <a:latin typeface="Verdana" panose="020B0604030504040204" pitchFamily="34" charset="0"/>
              </a:rPr>
              <a:t>Stop them recalling significant events: allow them to share whatever is important to them</a:t>
            </a:r>
          </a:p>
          <a:p>
            <a:pPr fontAlgn="base">
              <a:buFont typeface="Arial" panose="020B0604020202020204" pitchFamily="34" charset="0"/>
              <a:buChar char="•"/>
            </a:pPr>
            <a:r>
              <a:rPr lang="en-GB" sz="1400" dirty="0">
                <a:solidFill>
                  <a:srgbClr val="333333"/>
                </a:solidFill>
                <a:latin typeface="Verdana" panose="020B0604030504040204" pitchFamily="34" charset="0"/>
              </a:rPr>
              <a:t>Show signs of shock or disbelief</a:t>
            </a:r>
          </a:p>
          <a:p>
            <a:pPr fontAlgn="base">
              <a:buFont typeface="Arial" panose="020B0604020202020204" pitchFamily="34" charset="0"/>
              <a:buChar char="•"/>
            </a:pPr>
            <a:r>
              <a:rPr lang="en-GB" sz="1400" dirty="0" smtClean="0">
                <a:solidFill>
                  <a:srgbClr val="333333"/>
                </a:solidFill>
                <a:latin typeface="Verdana" panose="020B0604030504040204" pitchFamily="34" charset="0"/>
              </a:rPr>
              <a:t>Contact </a:t>
            </a:r>
            <a:r>
              <a:rPr lang="en-GB" sz="1400" dirty="0">
                <a:solidFill>
                  <a:srgbClr val="333333"/>
                </a:solidFill>
                <a:latin typeface="Verdana" panose="020B0604030504040204" pitchFamily="34" charset="0"/>
              </a:rPr>
              <a:t>the abuser</a:t>
            </a:r>
          </a:p>
          <a:p>
            <a:pPr fontAlgn="base">
              <a:buFont typeface="Arial" panose="020B0604020202020204" pitchFamily="34" charset="0"/>
              <a:buChar char="•"/>
            </a:pPr>
            <a:r>
              <a:rPr lang="en-GB" sz="1400" dirty="0">
                <a:solidFill>
                  <a:srgbClr val="333333"/>
                </a:solidFill>
                <a:latin typeface="Verdana" panose="020B0604030504040204" pitchFamily="34" charset="0"/>
              </a:rPr>
              <a:t>Promise to keep secrets</a:t>
            </a:r>
          </a:p>
          <a:p>
            <a:pPr fontAlgn="base">
              <a:buFont typeface="Arial" panose="020B0604020202020204" pitchFamily="34" charset="0"/>
              <a:buChar char="•"/>
            </a:pPr>
            <a:r>
              <a:rPr lang="en-GB" sz="1400" dirty="0">
                <a:solidFill>
                  <a:srgbClr val="333333"/>
                </a:solidFill>
                <a:latin typeface="Verdana" panose="020B0604030504040204" pitchFamily="34" charset="0"/>
              </a:rPr>
              <a:t>Be judgemental (“why didn’t you stop them</a:t>
            </a:r>
            <a:r>
              <a:rPr lang="en-GB" sz="1400" dirty="0" smtClean="0">
                <a:solidFill>
                  <a:srgbClr val="333333"/>
                </a:solidFill>
                <a:latin typeface="Verdana" panose="020B0604030504040204" pitchFamily="34" charset="0"/>
              </a:rPr>
              <a:t>?”)</a:t>
            </a:r>
            <a:endParaRPr lang="en-GB" sz="1400" dirty="0">
              <a:solidFill>
                <a:srgbClr val="333333"/>
              </a:solidFill>
              <a:latin typeface="Verdana" panose="020B0604030504040204" pitchFamily="34" charset="0"/>
            </a:endParaRPr>
          </a:p>
        </p:txBody>
      </p:sp>
      <p:sp>
        <p:nvSpPr>
          <p:cNvPr id="3" name="Rectangle 2"/>
          <p:cNvSpPr/>
          <p:nvPr/>
        </p:nvSpPr>
        <p:spPr>
          <a:xfrm>
            <a:off x="7608198" y="5678846"/>
            <a:ext cx="4094069" cy="923330"/>
          </a:xfrm>
          <a:prstGeom prst="rect">
            <a:avLst/>
          </a:prstGeom>
        </p:spPr>
        <p:txBody>
          <a:bodyPr wrap="square">
            <a:spAutoFit/>
          </a:bodyPr>
          <a:lstStyle/>
          <a:p>
            <a:pPr marL="285750" indent="-285750">
              <a:buFont typeface="Arial" panose="020B0604020202020204" pitchFamily="34" charset="0"/>
              <a:buChar char="•"/>
            </a:pPr>
            <a:r>
              <a:rPr lang="en-GB" dirty="0">
                <a:hlinkClick r:id="rId2"/>
              </a:rPr>
              <a:t>National Domestic Violence Helpline- 0808 200 </a:t>
            </a:r>
            <a:r>
              <a:rPr lang="en-GB" dirty="0" smtClean="0">
                <a:hlinkClick r:id="rId2"/>
              </a:rPr>
              <a:t>0247</a:t>
            </a:r>
          </a:p>
          <a:p>
            <a:pPr marL="285750" indent="-285750">
              <a:buFont typeface="Arial" panose="020B0604020202020204" pitchFamily="34" charset="0"/>
              <a:buChar char="•"/>
            </a:pPr>
            <a:r>
              <a:rPr lang="en-GB" dirty="0" smtClean="0">
                <a:hlinkClick r:id="rId2"/>
              </a:rPr>
              <a:t>Women's </a:t>
            </a:r>
            <a:r>
              <a:rPr lang="en-GB" dirty="0">
                <a:hlinkClick r:id="rId2"/>
              </a:rPr>
              <a:t>Aid (womensaid.org.uk</a:t>
            </a:r>
            <a:r>
              <a:rPr lang="en-GB" dirty="0" smtClean="0">
                <a:hlinkClick r:id="rId2"/>
              </a:rPr>
              <a:t>)</a:t>
            </a:r>
            <a:endParaRPr lang="en-GB" dirty="0" smtClean="0"/>
          </a:p>
        </p:txBody>
      </p:sp>
      <p:graphicFrame>
        <p:nvGraphicFramePr>
          <p:cNvPr id="7" name="Content Placeholder 3">
            <a:extLst>
              <a:ext uri="{FF2B5EF4-FFF2-40B4-BE49-F238E27FC236}">
                <a16:creationId xmlns:a16="http://schemas.microsoft.com/office/drawing/2014/main" id="{B1861AA0-EF33-4E1B-AAF3-D09AEB0E9E57}"/>
              </a:ext>
            </a:extLst>
          </p:cNvPr>
          <p:cNvGraphicFramePr>
            <a:graphicFrameLocks/>
          </p:cNvGraphicFramePr>
          <p:nvPr>
            <p:extLst>
              <p:ext uri="{D42A27DB-BD31-4B8C-83A1-F6EECF244321}">
                <p14:modId xmlns:p14="http://schemas.microsoft.com/office/powerpoint/2010/main" val="4215239169"/>
              </p:ext>
            </p:extLst>
          </p:nvPr>
        </p:nvGraphicFramePr>
        <p:xfrm>
          <a:off x="1192761" y="5188716"/>
          <a:ext cx="6043353" cy="1271824"/>
        </p:xfrm>
        <a:graphic>
          <a:graphicData uri="http://schemas.openxmlformats.org/drawingml/2006/table">
            <a:tbl>
              <a:tblPr/>
              <a:tblGrid>
                <a:gridCol w="6043353">
                  <a:extLst>
                    <a:ext uri="{9D8B030D-6E8A-4147-A177-3AD203B41FA5}">
                      <a16:colId xmlns:a16="http://schemas.microsoft.com/office/drawing/2014/main" val="1602297822"/>
                    </a:ext>
                  </a:extLst>
                </a:gridCol>
              </a:tblGrid>
              <a:tr h="1271824">
                <a:tc>
                  <a:txBody>
                    <a:bodyPr/>
                    <a:lstStyle/>
                    <a:p>
                      <a:pPr algn="l" fontAlgn="base"/>
                      <a:r>
                        <a:rPr lang="en-GB" b="1" dirty="0">
                          <a:solidFill>
                            <a:srgbClr val="555555"/>
                          </a:solidFill>
                          <a:effectLst/>
                        </a:rPr>
                        <a:t>Chapter 14 of the Care Act Guidance covers safeguarding </a:t>
                      </a:r>
                      <a:r>
                        <a:rPr lang="en-GB" b="1" dirty="0" smtClean="0">
                          <a:solidFill>
                            <a:srgbClr val="555555"/>
                          </a:solidFill>
                          <a:effectLst/>
                        </a:rPr>
                        <a:t>adults</a:t>
                      </a:r>
                    </a:p>
                    <a:p>
                      <a:pPr algn="l" fontAlgn="base"/>
                      <a:r>
                        <a:rPr lang="en-GB" dirty="0" smtClean="0">
                          <a:solidFill>
                            <a:srgbClr val="555555"/>
                          </a:solidFill>
                          <a:effectLst/>
                          <a:hlinkClick r:id="rId3"/>
                        </a:rPr>
                        <a:t>https://www.gov.uk/government/publications/care-act-statutory-guidance/care-and-support-statutory-guidance</a:t>
                      </a:r>
                      <a:r>
                        <a:rPr lang="en-GB" baseline="0" dirty="0" smtClean="0">
                          <a:solidFill>
                            <a:srgbClr val="555555"/>
                          </a:solidFill>
                          <a:effectLst/>
                        </a:rPr>
                        <a:t> </a:t>
                      </a:r>
                      <a:endParaRPr lang="en-GB" dirty="0" smtClean="0">
                        <a:solidFill>
                          <a:srgbClr val="555555"/>
                        </a:solidFill>
                        <a:effectLst/>
                      </a:endParaRPr>
                    </a:p>
                  </a:txBody>
                  <a:tcPr anchor="ctr">
                    <a:lnL>
                      <a:noFill/>
                    </a:lnL>
                    <a:lnR>
                      <a:noFill/>
                    </a:lnR>
                    <a:lnT>
                      <a:noFill/>
                    </a:lnT>
                    <a:lnB>
                      <a:noFill/>
                    </a:lnB>
                  </a:tcPr>
                </a:tc>
                <a:extLst>
                  <a:ext uri="{0D108BD9-81ED-4DB2-BD59-A6C34878D82A}">
                    <a16:rowId xmlns:a16="http://schemas.microsoft.com/office/drawing/2014/main" val="2911158695"/>
                  </a:ext>
                </a:extLst>
              </a:tr>
            </a:tbl>
          </a:graphicData>
        </a:graphic>
      </p:graphicFrame>
    </p:spTree>
    <p:extLst>
      <p:ext uri="{BB962C8B-B14F-4D97-AF65-F5344CB8AC3E}">
        <p14:creationId xmlns:p14="http://schemas.microsoft.com/office/powerpoint/2010/main" val="317161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9FD464CF-4653-444E-8D96-B2827C64E74F}"/>
              </a:ext>
            </a:extLst>
          </p:cNvPr>
          <p:cNvSpPr>
            <a:spLocks noGrp="1" noChangeArrowheads="1"/>
          </p:cNvSpPr>
          <p:nvPr>
            <p:ph type="title"/>
          </p:nvPr>
        </p:nvSpPr>
        <p:spPr>
          <a:xfrm>
            <a:off x="1558926" y="274638"/>
            <a:ext cx="9001125" cy="1143000"/>
          </a:xfrm>
        </p:spPr>
        <p:txBody>
          <a:bodyPr>
            <a:normAutofit fontScale="90000"/>
          </a:bodyPr>
          <a:lstStyle/>
          <a:p>
            <a:r>
              <a:rPr lang="en-US" altLang="en-US" b="1" u="sng"/>
              <a:t>7 golden rules of information sharing</a:t>
            </a:r>
            <a:endParaRPr lang="en-GB" altLang="en-US" b="1" u="sng"/>
          </a:p>
        </p:txBody>
      </p:sp>
      <p:sp>
        <p:nvSpPr>
          <p:cNvPr id="18" name="Puzzle1">
            <a:extLst>
              <a:ext uri="{FF2B5EF4-FFF2-40B4-BE49-F238E27FC236}">
                <a16:creationId xmlns:a16="http://schemas.microsoft.com/office/drawing/2014/main" id="{86155AFD-D43C-4E75-B528-0D5893A43CDB}"/>
              </a:ext>
            </a:extLst>
          </p:cNvPr>
          <p:cNvSpPr>
            <a:spLocks noEditPoints="1" noChangeArrowheads="1"/>
          </p:cNvSpPr>
          <p:nvPr/>
        </p:nvSpPr>
        <p:spPr bwMode="auto">
          <a:xfrm>
            <a:off x="5929313" y="1905001"/>
            <a:ext cx="3141662" cy="17049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6086 w 21600"/>
              <a:gd name="T25" fmla="*/ 2569 h 21600"/>
              <a:gd name="T26" fmla="*/ 16132 w 21600"/>
              <a:gd name="T27" fmla="*/ 195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GB"/>
          </a:p>
        </p:txBody>
      </p:sp>
      <p:sp>
        <p:nvSpPr>
          <p:cNvPr id="20" name="Puzzle3">
            <a:extLst>
              <a:ext uri="{FF2B5EF4-FFF2-40B4-BE49-F238E27FC236}">
                <a16:creationId xmlns:a16="http://schemas.microsoft.com/office/drawing/2014/main" id="{D129F6EF-511D-44EE-B355-1D35E3A938A6}"/>
              </a:ext>
            </a:extLst>
          </p:cNvPr>
          <p:cNvSpPr>
            <a:spLocks noEditPoints="1" noChangeArrowheads="1"/>
          </p:cNvSpPr>
          <p:nvPr/>
        </p:nvSpPr>
        <p:spPr bwMode="auto">
          <a:xfrm>
            <a:off x="4667250" y="4379913"/>
            <a:ext cx="2019300" cy="2400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2273 w 21600"/>
              <a:gd name="T25" fmla="*/ 7719 h 21600"/>
              <a:gd name="T26" fmla="*/ 19149 w 21600"/>
              <a:gd name="T27" fmla="*/ 202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GB"/>
          </a:p>
        </p:txBody>
      </p:sp>
      <p:sp>
        <p:nvSpPr>
          <p:cNvPr id="23" name="TextBox 22">
            <a:extLst>
              <a:ext uri="{FF2B5EF4-FFF2-40B4-BE49-F238E27FC236}">
                <a16:creationId xmlns:a16="http://schemas.microsoft.com/office/drawing/2014/main" id="{1DD0EB7F-F79F-4154-9F60-3FC4088E1DE5}"/>
              </a:ext>
            </a:extLst>
          </p:cNvPr>
          <p:cNvSpPr txBox="1">
            <a:spLocks noChangeArrowheads="1"/>
          </p:cNvSpPr>
          <p:nvPr/>
        </p:nvSpPr>
        <p:spPr bwMode="auto">
          <a:xfrm>
            <a:off x="6657976" y="2547939"/>
            <a:ext cx="1706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Seek advice</a:t>
            </a:r>
            <a:endParaRPr lang="en-GB" altLang="en-US" sz="1800"/>
          </a:p>
        </p:txBody>
      </p:sp>
      <p:sp>
        <p:nvSpPr>
          <p:cNvPr id="24" name="TextBox 23">
            <a:extLst>
              <a:ext uri="{FF2B5EF4-FFF2-40B4-BE49-F238E27FC236}">
                <a16:creationId xmlns:a16="http://schemas.microsoft.com/office/drawing/2014/main" id="{D1EEFC98-0FF8-4295-BC75-627173A704E1}"/>
              </a:ext>
            </a:extLst>
          </p:cNvPr>
          <p:cNvSpPr txBox="1">
            <a:spLocks noChangeArrowheads="1"/>
          </p:cNvSpPr>
          <p:nvPr/>
        </p:nvSpPr>
        <p:spPr bwMode="auto">
          <a:xfrm>
            <a:off x="4776788" y="5143501"/>
            <a:ext cx="1719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Share with </a:t>
            </a:r>
          </a:p>
          <a:p>
            <a:pPr algn="ctr" eaLnBrk="1" hangingPunct="1">
              <a:spcBef>
                <a:spcPct val="0"/>
              </a:spcBef>
              <a:buFontTx/>
              <a:buNone/>
            </a:pPr>
            <a:r>
              <a:rPr lang="en-US" altLang="en-US" sz="1800"/>
              <a:t>consent</a:t>
            </a:r>
            <a:endParaRPr lang="en-GB" altLang="en-US" sz="1800"/>
          </a:p>
        </p:txBody>
      </p:sp>
      <p:sp>
        <p:nvSpPr>
          <p:cNvPr id="28" name="Puzzle3">
            <a:extLst>
              <a:ext uri="{FF2B5EF4-FFF2-40B4-BE49-F238E27FC236}">
                <a16:creationId xmlns:a16="http://schemas.microsoft.com/office/drawing/2014/main" id="{EC63A687-CFB0-4DDD-AC77-1B025C98B9EB}"/>
              </a:ext>
            </a:extLst>
          </p:cNvPr>
          <p:cNvSpPr>
            <a:spLocks noEditPoints="1" noChangeArrowheads="1"/>
          </p:cNvSpPr>
          <p:nvPr/>
        </p:nvSpPr>
        <p:spPr bwMode="auto">
          <a:xfrm>
            <a:off x="4695826" y="1211263"/>
            <a:ext cx="2017713" cy="23987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2273 w 21600"/>
              <a:gd name="T25" fmla="*/ 7719 h 21600"/>
              <a:gd name="T26" fmla="*/ 19149 w 21600"/>
              <a:gd name="T27" fmla="*/ 202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GB"/>
          </a:p>
        </p:txBody>
      </p:sp>
      <p:sp>
        <p:nvSpPr>
          <p:cNvPr id="29" name="Puzzle1">
            <a:extLst>
              <a:ext uri="{FF2B5EF4-FFF2-40B4-BE49-F238E27FC236}">
                <a16:creationId xmlns:a16="http://schemas.microsoft.com/office/drawing/2014/main" id="{44F8D3CC-E784-469D-A549-E0977304CA3D}"/>
              </a:ext>
            </a:extLst>
          </p:cNvPr>
          <p:cNvSpPr>
            <a:spLocks noEditPoints="1" noChangeArrowheads="1"/>
          </p:cNvSpPr>
          <p:nvPr/>
        </p:nvSpPr>
        <p:spPr bwMode="auto">
          <a:xfrm>
            <a:off x="2279650" y="1905001"/>
            <a:ext cx="3143250" cy="17049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6086 w 21600"/>
              <a:gd name="T25" fmla="*/ 2569 h 21600"/>
              <a:gd name="T26" fmla="*/ 16132 w 21600"/>
              <a:gd name="T27" fmla="*/ 195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GB"/>
          </a:p>
        </p:txBody>
      </p:sp>
      <p:sp>
        <p:nvSpPr>
          <p:cNvPr id="30" name="TextBox 29">
            <a:extLst>
              <a:ext uri="{FF2B5EF4-FFF2-40B4-BE49-F238E27FC236}">
                <a16:creationId xmlns:a16="http://schemas.microsoft.com/office/drawing/2014/main" id="{9CE50962-6FFD-49D8-8223-CEF258DCA776}"/>
              </a:ext>
            </a:extLst>
          </p:cNvPr>
          <p:cNvSpPr txBox="1">
            <a:spLocks noChangeArrowheads="1"/>
          </p:cNvSpPr>
          <p:nvPr/>
        </p:nvSpPr>
        <p:spPr bwMode="auto">
          <a:xfrm>
            <a:off x="2698750" y="2547939"/>
            <a:ext cx="2305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           GDPR</a:t>
            </a:r>
          </a:p>
        </p:txBody>
      </p:sp>
      <p:sp>
        <p:nvSpPr>
          <p:cNvPr id="31" name="TextBox 30">
            <a:extLst>
              <a:ext uri="{FF2B5EF4-FFF2-40B4-BE49-F238E27FC236}">
                <a16:creationId xmlns:a16="http://schemas.microsoft.com/office/drawing/2014/main" id="{66394595-9224-4F3D-8ABC-20CB4C653E5E}"/>
              </a:ext>
            </a:extLst>
          </p:cNvPr>
          <p:cNvSpPr txBox="1">
            <a:spLocks noChangeArrowheads="1"/>
          </p:cNvSpPr>
          <p:nvPr/>
        </p:nvSpPr>
        <p:spPr bwMode="auto">
          <a:xfrm>
            <a:off x="4695826" y="1811338"/>
            <a:ext cx="1984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Be</a:t>
            </a:r>
          </a:p>
          <a:p>
            <a:pPr algn="ctr" eaLnBrk="1" hangingPunct="1">
              <a:spcBef>
                <a:spcPct val="0"/>
              </a:spcBef>
              <a:buFontTx/>
              <a:buNone/>
            </a:pPr>
            <a:r>
              <a:rPr lang="en-US" altLang="en-US" sz="1800"/>
              <a:t>open and honest</a:t>
            </a:r>
            <a:endParaRPr lang="en-GB" altLang="en-US" sz="1800"/>
          </a:p>
        </p:txBody>
      </p:sp>
      <p:sp>
        <p:nvSpPr>
          <p:cNvPr id="32" name="Puzzle4">
            <a:extLst>
              <a:ext uri="{FF2B5EF4-FFF2-40B4-BE49-F238E27FC236}">
                <a16:creationId xmlns:a16="http://schemas.microsoft.com/office/drawing/2014/main" id="{22BDBAAF-1E73-4C5C-8814-BA5D6D533EF8}"/>
              </a:ext>
            </a:extLst>
          </p:cNvPr>
          <p:cNvSpPr>
            <a:spLocks noEditPoints="1" noChangeArrowheads="1"/>
          </p:cNvSpPr>
          <p:nvPr/>
        </p:nvSpPr>
        <p:spPr bwMode="auto">
          <a:xfrm>
            <a:off x="2962275" y="2932114"/>
            <a:ext cx="1778000" cy="28606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2076 w 21600"/>
              <a:gd name="T25" fmla="*/ 5664 h 21600"/>
              <a:gd name="T26" fmla="*/ 20203 w 21600"/>
              <a:gd name="T27" fmla="*/ 159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GB"/>
          </a:p>
        </p:txBody>
      </p:sp>
      <p:sp>
        <p:nvSpPr>
          <p:cNvPr id="40" name="Puzzle2">
            <a:extLst>
              <a:ext uri="{FF2B5EF4-FFF2-40B4-BE49-F238E27FC236}">
                <a16:creationId xmlns:a16="http://schemas.microsoft.com/office/drawing/2014/main" id="{710BE37E-0611-42B9-B07E-17098598F9F0}"/>
              </a:ext>
            </a:extLst>
          </p:cNvPr>
          <p:cNvSpPr>
            <a:spLocks noEditPoints="1" noChangeArrowheads="1"/>
          </p:cNvSpPr>
          <p:nvPr/>
        </p:nvSpPr>
        <p:spPr bwMode="auto">
          <a:xfrm>
            <a:off x="4089401" y="2917825"/>
            <a:ext cx="3230563" cy="23050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5388 w 21600"/>
              <a:gd name="T25" fmla="*/ 6742 h 21600"/>
              <a:gd name="T26" fmla="*/ 16177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GB"/>
          </a:p>
        </p:txBody>
      </p:sp>
      <p:sp>
        <p:nvSpPr>
          <p:cNvPr id="43" name="TextBox 42">
            <a:extLst>
              <a:ext uri="{FF2B5EF4-FFF2-40B4-BE49-F238E27FC236}">
                <a16:creationId xmlns:a16="http://schemas.microsoft.com/office/drawing/2014/main" id="{BEB795E8-ABB9-49A7-8622-6A8077E2762B}"/>
              </a:ext>
            </a:extLst>
          </p:cNvPr>
          <p:cNvSpPr txBox="1">
            <a:spLocks noChangeArrowheads="1"/>
          </p:cNvSpPr>
          <p:nvPr/>
        </p:nvSpPr>
        <p:spPr bwMode="auto">
          <a:xfrm>
            <a:off x="2987675" y="3656014"/>
            <a:ext cx="153828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Record your decisions   </a:t>
            </a:r>
          </a:p>
          <a:p>
            <a:pPr algn="ctr" eaLnBrk="1" hangingPunct="1">
              <a:lnSpc>
                <a:spcPct val="150000"/>
              </a:lnSpc>
              <a:spcBef>
                <a:spcPct val="0"/>
              </a:spcBef>
              <a:buFontTx/>
              <a:buNone/>
            </a:pPr>
            <a:r>
              <a:rPr lang="en-US" altLang="en-US" sz="1800"/>
              <a:t>    and        </a:t>
            </a:r>
          </a:p>
          <a:p>
            <a:pPr algn="ctr" eaLnBrk="1" hangingPunct="1">
              <a:spcBef>
                <a:spcPct val="0"/>
              </a:spcBef>
              <a:buFontTx/>
              <a:buNone/>
            </a:pPr>
            <a:r>
              <a:rPr lang="en-US" altLang="en-US" sz="1800"/>
              <a:t>        reasons</a:t>
            </a:r>
            <a:endParaRPr lang="en-GB" altLang="en-US" sz="1800"/>
          </a:p>
          <a:p>
            <a:pPr eaLnBrk="1" hangingPunct="1">
              <a:spcBef>
                <a:spcPct val="0"/>
              </a:spcBef>
              <a:buFontTx/>
              <a:buNone/>
            </a:pPr>
            <a:endParaRPr lang="en-GB" altLang="en-US" sz="1800"/>
          </a:p>
        </p:txBody>
      </p:sp>
      <p:sp>
        <p:nvSpPr>
          <p:cNvPr id="45" name="TextBox 44">
            <a:extLst>
              <a:ext uri="{FF2B5EF4-FFF2-40B4-BE49-F238E27FC236}">
                <a16:creationId xmlns:a16="http://schemas.microsoft.com/office/drawing/2014/main" id="{0DBFD031-653E-474D-973E-D044EDC9DE94}"/>
              </a:ext>
            </a:extLst>
          </p:cNvPr>
          <p:cNvSpPr txBox="1">
            <a:spLocks noChangeArrowheads="1"/>
          </p:cNvSpPr>
          <p:nvPr/>
        </p:nvSpPr>
        <p:spPr bwMode="auto">
          <a:xfrm>
            <a:off x="4718051" y="3500438"/>
            <a:ext cx="19621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t>Necessary</a:t>
            </a:r>
          </a:p>
          <a:p>
            <a:pPr algn="ctr" eaLnBrk="1" hangingPunct="1">
              <a:spcBef>
                <a:spcPct val="0"/>
              </a:spcBef>
              <a:buFontTx/>
              <a:buNone/>
            </a:pPr>
            <a:r>
              <a:rPr lang="en-US" altLang="en-US" sz="1600"/>
              <a:t> Proportionate relevant accurate</a:t>
            </a:r>
          </a:p>
          <a:p>
            <a:pPr eaLnBrk="1" hangingPunct="1">
              <a:spcBef>
                <a:spcPct val="0"/>
              </a:spcBef>
              <a:buFontTx/>
              <a:buNone/>
            </a:pPr>
            <a:r>
              <a:rPr lang="en-US" altLang="en-US" sz="1600"/>
              <a:t>timely           secure </a:t>
            </a:r>
          </a:p>
        </p:txBody>
      </p:sp>
      <p:sp>
        <p:nvSpPr>
          <p:cNvPr id="47" name="Puzzle4">
            <a:extLst>
              <a:ext uri="{FF2B5EF4-FFF2-40B4-BE49-F238E27FC236}">
                <a16:creationId xmlns:a16="http://schemas.microsoft.com/office/drawing/2014/main" id="{D3F2F14B-001A-4D09-A90C-EB7275B1D0E3}"/>
              </a:ext>
            </a:extLst>
          </p:cNvPr>
          <p:cNvSpPr>
            <a:spLocks noEditPoints="1" noChangeArrowheads="1"/>
          </p:cNvSpPr>
          <p:nvPr/>
        </p:nvSpPr>
        <p:spPr bwMode="auto">
          <a:xfrm>
            <a:off x="6573838" y="2936876"/>
            <a:ext cx="1898650" cy="28622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2076 w 21600"/>
              <a:gd name="T25" fmla="*/ 5664 h 21600"/>
              <a:gd name="T26" fmla="*/ 20203 w 21600"/>
              <a:gd name="T27" fmla="*/ 159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GB"/>
          </a:p>
        </p:txBody>
      </p:sp>
      <p:sp>
        <p:nvSpPr>
          <p:cNvPr id="48" name="TextBox 47">
            <a:extLst>
              <a:ext uri="{FF2B5EF4-FFF2-40B4-BE49-F238E27FC236}">
                <a16:creationId xmlns:a16="http://schemas.microsoft.com/office/drawing/2014/main" id="{DA6A7B0A-4FA7-43CB-8421-801F3053144C}"/>
              </a:ext>
            </a:extLst>
          </p:cNvPr>
          <p:cNvSpPr txBox="1"/>
          <p:nvPr/>
        </p:nvSpPr>
        <p:spPr>
          <a:xfrm>
            <a:off x="6605589" y="3617913"/>
            <a:ext cx="1703387" cy="1516062"/>
          </a:xfrm>
          <a:prstGeom prst="rect">
            <a:avLst/>
          </a:prstGeom>
          <a:noFill/>
        </p:spPr>
        <p:txBody>
          <a:bodyPr>
            <a:spAutoFit/>
          </a:bodyPr>
          <a:lstStyle/>
          <a:p>
            <a:pPr algn="ctr" eaLnBrk="1" hangingPunct="1">
              <a:defRPr/>
            </a:pPr>
            <a:r>
              <a:rPr lang="en-US" dirty="0">
                <a:latin typeface="Arial" charset="0"/>
              </a:rPr>
              <a:t>Consider safety </a:t>
            </a:r>
          </a:p>
          <a:p>
            <a:pPr algn="ctr" eaLnBrk="1" hangingPunct="1">
              <a:defRPr/>
            </a:pPr>
            <a:endParaRPr lang="en-US" sz="1000" dirty="0">
              <a:latin typeface="Arial" charset="0"/>
            </a:endParaRPr>
          </a:p>
          <a:p>
            <a:pPr algn="ctr" eaLnBrk="1" hangingPunct="1">
              <a:defRPr/>
            </a:pPr>
            <a:r>
              <a:rPr lang="en-US" dirty="0">
                <a:latin typeface="Arial" charset="0"/>
              </a:rPr>
              <a:t>  and </a:t>
            </a:r>
          </a:p>
          <a:p>
            <a:pPr algn="ctr" eaLnBrk="1" hangingPunct="1">
              <a:defRPr/>
            </a:pPr>
            <a:endParaRPr lang="en-US" sz="1050" dirty="0">
              <a:latin typeface="Arial" charset="0"/>
            </a:endParaRPr>
          </a:p>
          <a:p>
            <a:pPr algn="ctr" eaLnBrk="1" hangingPunct="1">
              <a:defRPr/>
            </a:pPr>
            <a:r>
              <a:rPr lang="en-US" dirty="0">
                <a:latin typeface="Arial" charset="0"/>
              </a:rPr>
              <a:t>well being</a:t>
            </a:r>
            <a:endParaRPr lang="en-GB" dirty="0">
              <a:latin typeface="Arial" charset="0"/>
            </a:endParaRPr>
          </a:p>
        </p:txBody>
      </p:sp>
      <p:sp>
        <p:nvSpPr>
          <p:cNvPr id="17" name="Content Placeholder 2">
            <a:extLst>
              <a:ext uri="{FF2B5EF4-FFF2-40B4-BE49-F238E27FC236}">
                <a16:creationId xmlns:a16="http://schemas.microsoft.com/office/drawing/2014/main" id="{2C0B34DE-C8AA-41E3-92C7-00AE5DADF203}"/>
              </a:ext>
            </a:extLst>
          </p:cNvPr>
          <p:cNvSpPr>
            <a:spLocks noGrp="1"/>
          </p:cNvSpPr>
          <p:nvPr>
            <p:ph idx="1"/>
          </p:nvPr>
        </p:nvSpPr>
        <p:spPr>
          <a:xfrm>
            <a:off x="8786121" y="4293842"/>
            <a:ext cx="3039860" cy="2264567"/>
          </a:xfrm>
          <a:solidFill>
            <a:schemeClr val="accent2"/>
          </a:solidFill>
        </p:spPr>
        <p:txBody>
          <a:bodyPr>
            <a:normAutofit fontScale="70000" lnSpcReduction="20000"/>
          </a:bodyPr>
          <a:lstStyle/>
          <a:p>
            <a:pPr>
              <a:defRPr/>
            </a:pPr>
            <a:endParaRPr lang="en-GB" dirty="0" smtClean="0">
              <a:solidFill>
                <a:schemeClr val="bg1"/>
              </a:solidFill>
            </a:endParaRPr>
          </a:p>
          <a:p>
            <a:pPr marL="0" indent="0">
              <a:buNone/>
              <a:defRPr/>
            </a:pPr>
            <a:r>
              <a:rPr lang="en-GB" sz="2400" b="1" dirty="0">
                <a:solidFill>
                  <a:schemeClr val="bg1"/>
                </a:solidFill>
              </a:rPr>
              <a:t>Data Protection (2018)</a:t>
            </a:r>
          </a:p>
          <a:p>
            <a:pPr>
              <a:defRPr/>
            </a:pPr>
            <a:endParaRPr lang="en-GB" sz="2400" dirty="0">
              <a:solidFill>
                <a:schemeClr val="bg1"/>
              </a:solidFill>
            </a:endParaRPr>
          </a:p>
          <a:p>
            <a:pPr>
              <a:defRPr/>
            </a:pPr>
            <a:r>
              <a:rPr lang="en-GB" sz="2400" dirty="0">
                <a:solidFill>
                  <a:schemeClr val="bg1"/>
                </a:solidFill>
              </a:rPr>
              <a:t>Necessity – Need to Know</a:t>
            </a:r>
          </a:p>
          <a:p>
            <a:pPr>
              <a:defRPr/>
            </a:pPr>
            <a:r>
              <a:rPr lang="en-GB" sz="2400" dirty="0">
                <a:solidFill>
                  <a:schemeClr val="bg1"/>
                </a:solidFill>
              </a:rPr>
              <a:t>Confidentiality Clause</a:t>
            </a:r>
          </a:p>
          <a:p>
            <a:pPr>
              <a:defRPr/>
            </a:pPr>
            <a:r>
              <a:rPr lang="en-GB" sz="2400" dirty="0">
                <a:solidFill>
                  <a:schemeClr val="bg1"/>
                </a:solidFill>
              </a:rPr>
              <a:t>Justifiable</a:t>
            </a:r>
          </a:p>
          <a:p>
            <a:pPr>
              <a:defRPr/>
            </a:pPr>
            <a:r>
              <a:rPr lang="en-GB" sz="2400" dirty="0">
                <a:solidFill>
                  <a:schemeClr val="bg1"/>
                </a:solidFill>
              </a:rPr>
              <a:t>Proportionate (relevant)</a:t>
            </a:r>
          </a:p>
          <a:p>
            <a:pPr>
              <a:defRPr/>
            </a:pPr>
            <a:endParaRPr lang="en-GB" dirty="0" smtClean="0"/>
          </a:p>
          <a:p>
            <a:pPr>
              <a:defRPr/>
            </a:pPr>
            <a:endParaRPr lang="en-GB" dirty="0" smtClean="0"/>
          </a:p>
          <a:p>
            <a:pPr>
              <a:defRPr/>
            </a:pPr>
            <a:endParaRPr lang="en-GB" dirty="0" smtClean="0"/>
          </a:p>
          <a:p>
            <a:pPr>
              <a:defRPr/>
            </a:pPr>
            <a:endParaRPr lang="en-GB" dirty="0" smtClean="0"/>
          </a:p>
          <a:p>
            <a:pPr>
              <a:defRPr/>
            </a:pPr>
            <a:endParaRPr lang="en-GB" dirty="0" smtClean="0"/>
          </a:p>
          <a:p>
            <a:pPr>
              <a:defRPr/>
            </a:pPr>
            <a:endParaRPr lang="en-GB" dirty="0"/>
          </a:p>
        </p:txBody>
      </p:sp>
    </p:spTree>
    <p:extLst>
      <p:ext uri="{BB962C8B-B14F-4D97-AF65-F5344CB8AC3E}">
        <p14:creationId xmlns:p14="http://schemas.microsoft.com/office/powerpoint/2010/main" val="1699694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30" grpId="0"/>
      <p:bldP spid="31" grpId="0"/>
      <p:bldP spid="43" grpId="0"/>
      <p:bldP spid="45"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Documentation</a:t>
            </a:r>
            <a:endParaRPr lang="en-GB" dirty="0"/>
          </a:p>
        </p:txBody>
      </p:sp>
      <p:sp>
        <p:nvSpPr>
          <p:cNvPr id="3" name="Content Placeholder 2"/>
          <p:cNvSpPr>
            <a:spLocks noGrp="1"/>
          </p:cNvSpPr>
          <p:nvPr>
            <p:ph idx="1"/>
          </p:nvPr>
        </p:nvSpPr>
        <p:spPr>
          <a:solidFill>
            <a:schemeClr val="accent1">
              <a:lumMod val="40000"/>
              <a:lumOff val="60000"/>
            </a:schemeClr>
          </a:solidFill>
        </p:spPr>
        <p:txBody>
          <a:bodyPr/>
          <a:lstStyle/>
          <a:p>
            <a:r>
              <a:rPr lang="en-GB" dirty="0" smtClean="0"/>
              <a:t>Time and Date</a:t>
            </a:r>
          </a:p>
          <a:p>
            <a:r>
              <a:rPr lang="en-GB" dirty="0" smtClean="0"/>
              <a:t>Objective (facts)</a:t>
            </a:r>
          </a:p>
          <a:p>
            <a:r>
              <a:rPr lang="en-GB" dirty="0" smtClean="0"/>
              <a:t>Avoid subjectivism</a:t>
            </a:r>
          </a:p>
          <a:p>
            <a:r>
              <a:rPr lang="en-GB" dirty="0" smtClean="0"/>
              <a:t>Timely</a:t>
            </a:r>
          </a:p>
          <a:p>
            <a:r>
              <a:rPr lang="en-GB" dirty="0" smtClean="0"/>
              <a:t>PDF</a:t>
            </a:r>
          </a:p>
          <a:p>
            <a:r>
              <a:rPr lang="en-GB" dirty="0" smtClean="0"/>
              <a:t>Password Protect</a:t>
            </a:r>
          </a:p>
          <a:p>
            <a:r>
              <a:rPr lang="en-GB" dirty="0" smtClean="0"/>
              <a:t>Email copy </a:t>
            </a:r>
          </a:p>
        </p:txBody>
      </p:sp>
    </p:spTree>
    <p:extLst>
      <p:ext uri="{BB962C8B-B14F-4D97-AF65-F5344CB8AC3E}">
        <p14:creationId xmlns:p14="http://schemas.microsoft.com/office/powerpoint/2010/main" val="2017429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EFA45-1FA0-4550-9626-10AE5D9244B1}"/>
              </a:ext>
            </a:extLst>
          </p:cNvPr>
          <p:cNvSpPr>
            <a:spLocks noGrp="1"/>
          </p:cNvSpPr>
          <p:nvPr>
            <p:ph type="title"/>
          </p:nvPr>
        </p:nvSpPr>
        <p:spPr/>
        <p:txBody>
          <a:bodyPr/>
          <a:lstStyle/>
          <a:p>
            <a:r>
              <a:rPr lang="en-GB" b="1" dirty="0" smtClean="0"/>
              <a:t>What is Prevent?</a:t>
            </a:r>
            <a:endParaRPr lang="en-GB" b="1" dirty="0"/>
          </a:p>
        </p:txBody>
      </p:sp>
      <p:sp>
        <p:nvSpPr>
          <p:cNvPr id="5" name="Rectangle 4">
            <a:extLst>
              <a:ext uri="{FF2B5EF4-FFF2-40B4-BE49-F238E27FC236}">
                <a16:creationId xmlns:a16="http://schemas.microsoft.com/office/drawing/2014/main" id="{0F561DC4-4E82-4A98-8773-930A2047B34C}"/>
              </a:ext>
            </a:extLst>
          </p:cNvPr>
          <p:cNvSpPr/>
          <p:nvPr/>
        </p:nvSpPr>
        <p:spPr>
          <a:xfrm>
            <a:off x="1134748" y="1724430"/>
            <a:ext cx="10412182" cy="42949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2400" b="1" dirty="0">
                <a:solidFill>
                  <a:schemeClr val="tx1"/>
                </a:solidFill>
              </a:rPr>
              <a:t>Section 26 </a:t>
            </a:r>
            <a:r>
              <a:rPr lang="en-GB" sz="2400" dirty="0">
                <a:solidFill>
                  <a:schemeClr val="tx1"/>
                </a:solidFill>
              </a:rPr>
              <a:t>of the </a:t>
            </a:r>
            <a:r>
              <a:rPr lang="en-GB" sz="2400" b="1" dirty="0">
                <a:solidFill>
                  <a:schemeClr val="tx1"/>
                </a:solidFill>
              </a:rPr>
              <a:t>Counter Terrorism and Security Act </a:t>
            </a:r>
            <a:r>
              <a:rPr lang="en-GB" sz="2400" dirty="0">
                <a:solidFill>
                  <a:schemeClr val="tx1"/>
                </a:solidFill>
              </a:rPr>
              <a:t>placed a statutory duty on a number of specified </a:t>
            </a:r>
            <a:r>
              <a:rPr lang="en-GB" sz="2400" dirty="0" smtClean="0">
                <a:solidFill>
                  <a:schemeClr val="tx1"/>
                </a:solidFill>
              </a:rPr>
              <a:t>authorities (including the health sector) </a:t>
            </a:r>
            <a:r>
              <a:rPr lang="en-GB" sz="2400" b="1" u="sng" dirty="0">
                <a:solidFill>
                  <a:schemeClr val="tx1"/>
                </a:solidFill>
              </a:rPr>
              <a:t>to have ‘due regard’ to prevent people being drawn into terrorism. </a:t>
            </a:r>
          </a:p>
          <a:p>
            <a:pPr algn="ctr"/>
            <a:r>
              <a:rPr lang="en-GB" sz="2400" b="1" dirty="0" smtClean="0">
                <a:solidFill>
                  <a:schemeClr val="tx1"/>
                </a:solidFill>
              </a:rPr>
              <a:t>This </a:t>
            </a:r>
            <a:r>
              <a:rPr lang="en-GB" sz="2400" b="1" dirty="0">
                <a:solidFill>
                  <a:schemeClr val="tx1"/>
                </a:solidFill>
              </a:rPr>
              <a:t>is the ‘Prevent Duty’. </a:t>
            </a:r>
            <a:endParaRPr lang="en-GB" sz="2400" b="1" dirty="0" smtClean="0">
              <a:solidFill>
                <a:schemeClr val="tx1"/>
              </a:solidFill>
            </a:endParaRPr>
          </a:p>
          <a:p>
            <a:pPr algn="ctr"/>
            <a:endParaRPr lang="en-GB" sz="2400" b="1" dirty="0">
              <a:solidFill>
                <a:schemeClr val="tx1"/>
              </a:solidFill>
            </a:endParaRPr>
          </a:p>
          <a:p>
            <a:pPr algn="ctr"/>
            <a:r>
              <a:rPr lang="en-GB" sz="2400" dirty="0">
                <a:solidFill>
                  <a:schemeClr val="tx1"/>
                </a:solidFill>
              </a:rPr>
              <a:t>Prevent is part of the </a:t>
            </a:r>
            <a:r>
              <a:rPr lang="en-GB" sz="2400" b="1" dirty="0">
                <a:solidFill>
                  <a:schemeClr val="tx1"/>
                </a:solidFill>
              </a:rPr>
              <a:t>UK’s Counter Terrorism Strategy known as CONTEST</a:t>
            </a:r>
            <a:r>
              <a:rPr lang="en-GB" sz="2400" dirty="0" smtClean="0">
                <a:solidFill>
                  <a:schemeClr val="tx1"/>
                </a:solidFill>
              </a:rPr>
              <a:t>.</a:t>
            </a:r>
          </a:p>
          <a:p>
            <a:pPr algn="ctr"/>
            <a:endParaRPr lang="en-GB" sz="2400" dirty="0">
              <a:solidFill>
                <a:schemeClr val="tx1"/>
              </a:solidFill>
            </a:endParaRPr>
          </a:p>
          <a:p>
            <a:pPr algn="ctr"/>
            <a:r>
              <a:rPr lang="en-GB" sz="2400" dirty="0" smtClean="0">
                <a:solidFill>
                  <a:schemeClr val="tx1"/>
                </a:solidFill>
              </a:rPr>
              <a:t> </a:t>
            </a:r>
            <a:r>
              <a:rPr lang="en-GB" sz="2400" dirty="0">
                <a:solidFill>
                  <a:schemeClr val="tx1"/>
                </a:solidFill>
              </a:rPr>
              <a:t>Prevent works to stop individuals from getting involved or supporting terrorism or extremist activity. </a:t>
            </a:r>
            <a:endParaRPr lang="en-GB" sz="2400" b="1" dirty="0">
              <a:solidFill>
                <a:schemeClr val="tx1"/>
              </a:solidFill>
            </a:endParaRPr>
          </a:p>
        </p:txBody>
      </p:sp>
    </p:spTree>
    <p:extLst>
      <p:ext uri="{BB962C8B-B14F-4D97-AF65-F5344CB8AC3E}">
        <p14:creationId xmlns:p14="http://schemas.microsoft.com/office/powerpoint/2010/main" val="174821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203D1-7F08-4F64-8643-2533E032AFE4}"/>
              </a:ext>
            </a:extLst>
          </p:cNvPr>
          <p:cNvSpPr>
            <a:spLocks noGrp="1"/>
          </p:cNvSpPr>
          <p:nvPr>
            <p:ph type="title"/>
          </p:nvPr>
        </p:nvSpPr>
        <p:spPr>
          <a:xfrm>
            <a:off x="1209447" y="486912"/>
            <a:ext cx="8761413" cy="706964"/>
          </a:xfrm>
        </p:spPr>
        <p:txBody>
          <a:bodyPr>
            <a:normAutofit fontScale="90000"/>
          </a:bodyPr>
          <a:lstStyle/>
          <a:p>
            <a:r>
              <a:rPr lang="en-GB" b="1" dirty="0" smtClean="0"/>
              <a:t>What are your responsibilities?</a:t>
            </a:r>
            <a:endParaRPr lang="en-GB" b="1" dirty="0"/>
          </a:p>
        </p:txBody>
      </p:sp>
      <p:sp>
        <p:nvSpPr>
          <p:cNvPr id="3" name="Rectangle 2"/>
          <p:cNvSpPr/>
          <p:nvPr/>
        </p:nvSpPr>
        <p:spPr>
          <a:xfrm>
            <a:off x="1052427" y="2173834"/>
            <a:ext cx="5546031" cy="4239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Notice </a:t>
            </a:r>
            <a:r>
              <a:rPr lang="en-GB" dirty="0" smtClean="0">
                <a:solidFill>
                  <a:schemeClr val="tx1"/>
                </a:solidFill>
              </a:rPr>
              <a:t>– use professional judgement to pick up on any ques / recognise signs and symptoms of radicalisation. Think and consider safeguarding. </a:t>
            </a:r>
          </a:p>
          <a:p>
            <a:endParaRPr lang="en-GB" dirty="0" smtClean="0">
              <a:solidFill>
                <a:schemeClr val="tx1"/>
              </a:solidFill>
            </a:endParaRPr>
          </a:p>
          <a:p>
            <a:endParaRPr lang="en-GB" dirty="0" smtClean="0">
              <a:solidFill>
                <a:schemeClr val="tx1"/>
              </a:solidFill>
            </a:endParaRPr>
          </a:p>
          <a:p>
            <a:r>
              <a:rPr lang="en-GB" b="1" dirty="0" smtClean="0">
                <a:solidFill>
                  <a:schemeClr val="tx1"/>
                </a:solidFill>
              </a:rPr>
              <a:t>Check – </a:t>
            </a:r>
            <a:r>
              <a:rPr lang="en-GB" dirty="0" smtClean="0">
                <a:solidFill>
                  <a:schemeClr val="tx1"/>
                </a:solidFill>
              </a:rPr>
              <a:t>Check concerns with management, Prevent Lead, Safeguarding Lead.</a:t>
            </a:r>
          </a:p>
          <a:p>
            <a:endParaRPr lang="en-GB" b="1" dirty="0">
              <a:solidFill>
                <a:schemeClr val="tx1"/>
              </a:solidFill>
            </a:endParaRPr>
          </a:p>
          <a:p>
            <a:pPr fontAlgn="base"/>
            <a:r>
              <a:rPr lang="en-GB" b="1" dirty="0" smtClean="0">
                <a:solidFill>
                  <a:schemeClr val="tx1"/>
                </a:solidFill>
              </a:rPr>
              <a:t>Share </a:t>
            </a:r>
            <a:r>
              <a:rPr lang="en-GB" dirty="0" smtClean="0">
                <a:solidFill>
                  <a:schemeClr val="tx1"/>
                </a:solidFill>
              </a:rPr>
              <a:t>– Share the </a:t>
            </a:r>
            <a:r>
              <a:rPr lang="en-GB" dirty="0">
                <a:solidFill>
                  <a:schemeClr val="tx1"/>
                </a:solidFill>
              </a:rPr>
              <a:t>information with appropriate </a:t>
            </a:r>
            <a:r>
              <a:rPr lang="en-GB" dirty="0" smtClean="0">
                <a:solidFill>
                  <a:schemeClr val="tx1"/>
                </a:solidFill>
              </a:rPr>
              <a:t>partners (differs according to local authorities).</a:t>
            </a:r>
          </a:p>
          <a:p>
            <a:pPr fontAlgn="base"/>
            <a:endParaRPr lang="en-GB" dirty="0" smtClean="0">
              <a:solidFill>
                <a:schemeClr val="tx1"/>
              </a:solidFill>
            </a:endParaRPr>
          </a:p>
          <a:p>
            <a:pPr fontAlgn="base"/>
            <a:r>
              <a:rPr lang="en-GB" b="1" dirty="0" smtClean="0">
                <a:solidFill>
                  <a:schemeClr val="tx1"/>
                </a:solidFill>
              </a:rPr>
              <a:t>Remember -</a:t>
            </a:r>
            <a:r>
              <a:rPr lang="en-GB" dirty="0" smtClean="0">
                <a:solidFill>
                  <a:schemeClr val="tx1"/>
                </a:solidFill>
              </a:rPr>
              <a:t>You </a:t>
            </a:r>
            <a:r>
              <a:rPr lang="en-GB" dirty="0">
                <a:solidFill>
                  <a:schemeClr val="tx1"/>
                </a:solidFill>
              </a:rPr>
              <a:t>do not have to make any decisions alone. Trust your professional instinct and voice your concerns</a:t>
            </a:r>
          </a:p>
          <a:p>
            <a:pPr fontAlgn="base"/>
            <a:endParaRPr lang="en-GB" dirty="0" smtClean="0">
              <a:solidFill>
                <a:schemeClr val="tx1"/>
              </a:solidFill>
              <a:latin typeface="Arial" panose="020B0604020202020204" pitchFamily="34" charset="0"/>
            </a:endParaRPr>
          </a:p>
        </p:txBody>
      </p:sp>
      <p:sp>
        <p:nvSpPr>
          <p:cNvPr id="6" name="Rectangle 5"/>
          <p:cNvSpPr/>
          <p:nvPr/>
        </p:nvSpPr>
        <p:spPr>
          <a:xfrm>
            <a:off x="6745623" y="3065133"/>
            <a:ext cx="5132341" cy="2752436"/>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b="1" dirty="0">
                <a:solidFill>
                  <a:schemeClr val="tx1"/>
                </a:solidFill>
              </a:rPr>
              <a:t>Know</a:t>
            </a:r>
            <a:r>
              <a:rPr lang="en-GB" dirty="0">
                <a:solidFill>
                  <a:schemeClr val="tx1"/>
                </a:solidFill>
              </a:rPr>
              <a:t> your responsibilities</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b="1" dirty="0">
                <a:solidFill>
                  <a:schemeClr val="tx1"/>
                </a:solidFill>
              </a:rPr>
              <a:t>Know</a:t>
            </a:r>
            <a:r>
              <a:rPr lang="en-GB" dirty="0">
                <a:solidFill>
                  <a:schemeClr val="tx1"/>
                </a:solidFill>
              </a:rPr>
              <a:t> your </a:t>
            </a:r>
            <a:r>
              <a:rPr lang="en-GB" dirty="0" smtClean="0">
                <a:solidFill>
                  <a:schemeClr val="tx1"/>
                </a:solidFill>
              </a:rPr>
              <a:t>policies </a:t>
            </a:r>
            <a:r>
              <a:rPr lang="en-GB" dirty="0">
                <a:solidFill>
                  <a:schemeClr val="tx1"/>
                </a:solidFill>
              </a:rPr>
              <a:t>and procedures</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b="1" dirty="0">
                <a:solidFill>
                  <a:schemeClr val="tx1"/>
                </a:solidFill>
              </a:rPr>
              <a:t>Know</a:t>
            </a:r>
            <a:r>
              <a:rPr lang="en-GB" dirty="0">
                <a:solidFill>
                  <a:schemeClr val="tx1"/>
                </a:solidFill>
              </a:rPr>
              <a:t> who to contact</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Remember to follow your local and national guidance on information sharing.</a:t>
            </a:r>
          </a:p>
        </p:txBody>
      </p:sp>
    </p:spTree>
    <p:extLst>
      <p:ext uri="{BB962C8B-B14F-4D97-AF65-F5344CB8AC3E}">
        <p14:creationId xmlns:p14="http://schemas.microsoft.com/office/powerpoint/2010/main" val="316993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FD3CA-7D52-43BA-A7C1-9BF0FCCA2DE6}"/>
              </a:ext>
            </a:extLst>
          </p:cNvPr>
          <p:cNvSpPr>
            <a:spLocks noGrp="1"/>
          </p:cNvSpPr>
          <p:nvPr>
            <p:ph type="title"/>
          </p:nvPr>
        </p:nvSpPr>
        <p:spPr>
          <a:solidFill>
            <a:schemeClr val="accent1">
              <a:lumMod val="40000"/>
              <a:lumOff val="60000"/>
            </a:schemeClr>
          </a:solidFill>
        </p:spPr>
        <p:txBody>
          <a:bodyPr/>
          <a:lstStyle/>
          <a:p>
            <a:r>
              <a:rPr lang="en-GB" b="1" dirty="0" smtClean="0"/>
              <a:t>Useful Numbers - prevent</a:t>
            </a:r>
            <a:endParaRPr lang="en-GB" b="1" dirty="0"/>
          </a:p>
        </p:txBody>
      </p:sp>
      <p:sp>
        <p:nvSpPr>
          <p:cNvPr id="4" name="Rectangle 3">
            <a:extLst>
              <a:ext uri="{FF2B5EF4-FFF2-40B4-BE49-F238E27FC236}">
                <a16:creationId xmlns:a16="http://schemas.microsoft.com/office/drawing/2014/main" id="{125C62E9-79A0-42A1-85A9-457340ABC959}"/>
              </a:ext>
            </a:extLst>
          </p:cNvPr>
          <p:cNvSpPr/>
          <p:nvPr/>
        </p:nvSpPr>
        <p:spPr>
          <a:xfrm>
            <a:off x="1524000" y="4360110"/>
            <a:ext cx="6096000" cy="369332"/>
          </a:xfrm>
          <a:prstGeom prst="rect">
            <a:avLst/>
          </a:prstGeom>
        </p:spPr>
        <p:txBody>
          <a:bodyPr>
            <a:spAutoFit/>
          </a:bodyPr>
          <a:lstStyle/>
          <a:p>
            <a:r>
              <a:rPr lang="en-GB" dirty="0" smtClean="0">
                <a:solidFill>
                  <a:srgbClr val="333333"/>
                </a:solidFill>
                <a:latin typeface="Arial" panose="020B0604020202020204" pitchFamily="34" charset="0"/>
              </a:rPr>
              <a:t>.</a:t>
            </a:r>
            <a:endParaRPr lang="en-GB" dirty="0"/>
          </a:p>
        </p:txBody>
      </p:sp>
      <p:sp>
        <p:nvSpPr>
          <p:cNvPr id="5" name="Rectangle 4">
            <a:extLst>
              <a:ext uri="{FF2B5EF4-FFF2-40B4-BE49-F238E27FC236}">
                <a16:creationId xmlns:a16="http://schemas.microsoft.com/office/drawing/2014/main" id="{D3FD52B9-799D-469A-B7CB-559BB326D872}"/>
              </a:ext>
            </a:extLst>
          </p:cNvPr>
          <p:cNvSpPr/>
          <p:nvPr/>
        </p:nvSpPr>
        <p:spPr>
          <a:xfrm>
            <a:off x="6309036" y="2812922"/>
            <a:ext cx="6096000" cy="369332"/>
          </a:xfrm>
          <a:prstGeom prst="rect">
            <a:avLst/>
          </a:prstGeom>
        </p:spPr>
        <p:txBody>
          <a:bodyPr>
            <a:spAutoFit/>
          </a:bodyPr>
          <a:lstStyle/>
          <a:p>
            <a:r>
              <a:rPr lang="en-GB" dirty="0" smtClean="0">
                <a:solidFill>
                  <a:srgbClr val="333333"/>
                </a:solidFill>
                <a:latin typeface="Arial" panose="020B0604020202020204" pitchFamily="34" charset="0"/>
              </a:rPr>
              <a:t>If</a:t>
            </a:r>
            <a:endParaRPr lang="en-GB" dirty="0"/>
          </a:p>
        </p:txBody>
      </p:sp>
      <p:sp>
        <p:nvSpPr>
          <p:cNvPr id="7" name="Rectangle 6"/>
          <p:cNvSpPr/>
          <p:nvPr/>
        </p:nvSpPr>
        <p:spPr>
          <a:xfrm>
            <a:off x="1251678" y="2198801"/>
            <a:ext cx="10030690" cy="43226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b="1" dirty="0" smtClean="0">
                <a:solidFill>
                  <a:schemeClr val="tx1"/>
                </a:solidFill>
              </a:rPr>
              <a:t>101</a:t>
            </a:r>
            <a:r>
              <a:rPr lang="en-GB" dirty="0" smtClean="0">
                <a:solidFill>
                  <a:schemeClr val="tx1"/>
                </a:solidFill>
              </a:rPr>
              <a:t> - designed </a:t>
            </a:r>
            <a:r>
              <a:rPr lang="en-GB" dirty="0">
                <a:solidFill>
                  <a:schemeClr val="tx1"/>
                </a:solidFill>
              </a:rPr>
              <a:t>to encourage people to make contact with the police at an early stage to prevent or detect crime. In terms of Prevent, the earlier authorities can be involved the greater the chance we can intervene with partners and stop someone from being </a:t>
            </a:r>
            <a:r>
              <a:rPr lang="en-GB" dirty="0" smtClean="0">
                <a:solidFill>
                  <a:schemeClr val="tx1"/>
                </a:solidFill>
              </a:rPr>
              <a:t>radicalised</a:t>
            </a:r>
          </a:p>
          <a:p>
            <a:endParaRPr lang="en-GB" dirty="0" smtClean="0">
              <a:solidFill>
                <a:schemeClr val="tx1"/>
              </a:solidFill>
            </a:endParaRPr>
          </a:p>
          <a:p>
            <a:pPr marL="285750" indent="-285750">
              <a:buFont typeface="Arial" panose="020B0604020202020204" pitchFamily="34" charset="0"/>
              <a:buChar char="•"/>
            </a:pPr>
            <a:r>
              <a:rPr lang="en-GB" b="1" dirty="0">
                <a:solidFill>
                  <a:schemeClr val="tx1"/>
                </a:solidFill>
              </a:rPr>
              <a:t>0800 789 321 </a:t>
            </a:r>
            <a:r>
              <a:rPr lang="en-GB" dirty="0">
                <a:solidFill>
                  <a:schemeClr val="tx1"/>
                </a:solidFill>
              </a:rPr>
              <a:t>you are suspicious that someone is being radicalised or that the call is terrorism related you can call the confidential anti-terrorist hotline </a:t>
            </a:r>
            <a:r>
              <a:rPr lang="en-GB" b="1" dirty="0" smtClean="0">
                <a:solidFill>
                  <a:schemeClr val="tx1"/>
                </a:solidFill>
                <a:hlinkClick r:id="rId2"/>
              </a:rPr>
              <a:t>https</a:t>
            </a:r>
            <a:r>
              <a:rPr lang="en-GB" b="1" dirty="0">
                <a:solidFill>
                  <a:schemeClr val="tx1"/>
                </a:solidFill>
                <a:hlinkClick r:id="rId2"/>
              </a:rPr>
              <a:t>://</a:t>
            </a:r>
            <a:r>
              <a:rPr lang="en-GB" b="1" dirty="0" smtClean="0">
                <a:solidFill>
                  <a:schemeClr val="tx1"/>
                </a:solidFill>
                <a:hlinkClick r:id="rId2"/>
              </a:rPr>
              <a:t>secure.met.police.uk/athotline</a:t>
            </a:r>
            <a:r>
              <a:rPr lang="en-GB" b="1" dirty="0" smtClean="0">
                <a:solidFill>
                  <a:schemeClr val="tx1"/>
                </a:solidFill>
              </a:rPr>
              <a:t>  </a:t>
            </a:r>
          </a:p>
          <a:p>
            <a:endParaRPr lang="en-GB" dirty="0">
              <a:solidFill>
                <a:schemeClr val="tx1"/>
              </a:solidFill>
            </a:endParaRPr>
          </a:p>
          <a:p>
            <a:pPr marL="285750" indent="-285750">
              <a:buFont typeface="Arial" panose="020B0604020202020204" pitchFamily="34" charset="0"/>
              <a:buChar char="•"/>
            </a:pPr>
            <a:r>
              <a:rPr lang="en-GB" b="1" dirty="0" smtClean="0">
                <a:solidFill>
                  <a:schemeClr val="tx1"/>
                </a:solidFill>
              </a:rPr>
              <a:t>999</a:t>
            </a:r>
            <a:r>
              <a:rPr lang="en-GB" dirty="0" smtClean="0">
                <a:solidFill>
                  <a:schemeClr val="tx1"/>
                </a:solidFill>
              </a:rPr>
              <a:t> - In </a:t>
            </a:r>
            <a:r>
              <a:rPr lang="en-GB" dirty="0">
                <a:solidFill>
                  <a:schemeClr val="tx1"/>
                </a:solidFill>
              </a:rPr>
              <a:t>an emergency where you feel that there is an immediate terrorist </a:t>
            </a:r>
            <a:r>
              <a:rPr lang="en-GB" dirty="0" smtClean="0">
                <a:solidFill>
                  <a:schemeClr val="tx1"/>
                </a:solidFill>
              </a:rPr>
              <a:t>threat.</a:t>
            </a:r>
            <a:endParaRPr lang="en-GB" dirty="0">
              <a:solidFill>
                <a:schemeClr val="tx1"/>
              </a:solidFill>
            </a:endParaRPr>
          </a:p>
        </p:txBody>
      </p:sp>
    </p:spTree>
    <p:extLst>
      <p:ext uri="{BB962C8B-B14F-4D97-AF65-F5344CB8AC3E}">
        <p14:creationId xmlns:p14="http://schemas.microsoft.com/office/powerpoint/2010/main" val="35382416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a:solidFill>
            <a:schemeClr val="accent2"/>
          </a:solidFill>
        </p:spPr>
        <p:txBody>
          <a:bodyPr>
            <a:normAutofit/>
          </a:bodyPr>
          <a:lstStyle/>
          <a:p>
            <a:pPr marL="0" indent="0" algn="ctr">
              <a:buNone/>
            </a:pPr>
            <a:r>
              <a:rPr lang="en-GB" sz="3200" b="1" dirty="0" smtClean="0">
                <a:solidFill>
                  <a:schemeClr val="bg1"/>
                </a:solidFill>
              </a:rPr>
              <a:t>You are collecting in Hula Hoops and notice one of your clients has cuts on their arms appears to be self-harm.</a:t>
            </a:r>
          </a:p>
          <a:p>
            <a:pPr algn="ctr"/>
            <a:endParaRPr lang="en-GB" sz="3200" b="1" dirty="0">
              <a:solidFill>
                <a:schemeClr val="bg1"/>
              </a:solidFill>
            </a:endParaRPr>
          </a:p>
          <a:p>
            <a:pPr marL="0" indent="0" algn="ctr">
              <a:buNone/>
            </a:pPr>
            <a:r>
              <a:rPr lang="en-GB" sz="3200" b="1" dirty="0" smtClean="0">
                <a:solidFill>
                  <a:schemeClr val="bg1"/>
                </a:solidFill>
              </a:rPr>
              <a:t>What do you do?</a:t>
            </a:r>
            <a:endParaRPr lang="en-GB" sz="3200" b="1" dirty="0">
              <a:solidFill>
                <a:schemeClr val="bg1"/>
              </a:solidFill>
            </a:endParaRPr>
          </a:p>
        </p:txBody>
      </p:sp>
      <p:sp>
        <p:nvSpPr>
          <p:cNvPr id="4" name="Title 7"/>
          <p:cNvSpPr txBox="1">
            <a:spLocks/>
          </p:cNvSpPr>
          <p:nvPr/>
        </p:nvSpPr>
        <p:spPr>
          <a:xfrm>
            <a:off x="1404078" y="534785"/>
            <a:ext cx="10178322" cy="149213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GB" dirty="0" smtClean="0"/>
              <a:t>Scenario two</a:t>
            </a:r>
            <a:endParaRPr lang="en-GB" dirty="0"/>
          </a:p>
        </p:txBody>
      </p:sp>
    </p:spTree>
    <p:extLst>
      <p:ext uri="{BB962C8B-B14F-4D97-AF65-F5344CB8AC3E}">
        <p14:creationId xmlns:p14="http://schemas.microsoft.com/office/powerpoint/2010/main" val="1687602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Signposting – See Signposting List</a:t>
            </a:r>
            <a:endParaRPr lang="en-GB" dirty="0"/>
          </a:p>
        </p:txBody>
      </p:sp>
      <p:sp>
        <p:nvSpPr>
          <p:cNvPr id="3" name="Content Placeholder 2"/>
          <p:cNvSpPr>
            <a:spLocks noGrp="1"/>
          </p:cNvSpPr>
          <p:nvPr>
            <p:ph idx="1"/>
          </p:nvPr>
        </p:nvSpPr>
        <p:spPr>
          <a:solidFill>
            <a:schemeClr val="accent1">
              <a:lumMod val="40000"/>
              <a:lumOff val="60000"/>
            </a:schemeClr>
          </a:solidFill>
        </p:spPr>
        <p:txBody>
          <a:bodyPr>
            <a:normAutofit/>
          </a:bodyPr>
          <a:lstStyle/>
          <a:p>
            <a:r>
              <a:rPr lang="en-GB" sz="4000" b="1" dirty="0" smtClean="0"/>
              <a:t>IAPT </a:t>
            </a:r>
          </a:p>
          <a:p>
            <a:r>
              <a:rPr lang="en-GB" sz="4000" dirty="0" smtClean="0"/>
              <a:t>Low Level – </a:t>
            </a:r>
            <a:r>
              <a:rPr lang="en-GB" sz="4000" b="1" dirty="0" smtClean="0"/>
              <a:t>GP (Primary Care)</a:t>
            </a:r>
          </a:p>
          <a:p>
            <a:r>
              <a:rPr lang="en-GB" sz="4000" dirty="0" smtClean="0"/>
              <a:t>Mental Illness / Sever- Enduring / Complex Needs – </a:t>
            </a:r>
            <a:r>
              <a:rPr lang="en-GB" sz="4000" b="1" dirty="0" smtClean="0"/>
              <a:t>Secondary Care</a:t>
            </a:r>
          </a:p>
        </p:txBody>
      </p:sp>
    </p:spTree>
    <p:extLst>
      <p:ext uri="{BB962C8B-B14F-4D97-AF65-F5344CB8AC3E}">
        <p14:creationId xmlns:p14="http://schemas.microsoft.com/office/powerpoint/2010/main" val="30535525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helplines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631284779"/>
              </p:ext>
            </p:extLst>
          </p:nvPr>
        </p:nvGraphicFramePr>
        <p:xfrm>
          <a:off x="1293181" y="1620347"/>
          <a:ext cx="10200945" cy="5165635"/>
        </p:xfrm>
        <a:graphic>
          <a:graphicData uri="http://schemas.openxmlformats.org/drawingml/2006/table">
            <a:tbl>
              <a:tblPr firstRow="1" bandRow="1">
                <a:tableStyleId>{5C22544A-7EE6-4342-B048-85BDC9FD1C3A}</a:tableStyleId>
              </a:tblPr>
              <a:tblGrid>
                <a:gridCol w="2546619">
                  <a:extLst>
                    <a:ext uri="{9D8B030D-6E8A-4147-A177-3AD203B41FA5}">
                      <a16:colId xmlns:a16="http://schemas.microsoft.com/office/drawing/2014/main" val="2444203608"/>
                    </a:ext>
                  </a:extLst>
                </a:gridCol>
                <a:gridCol w="2546619">
                  <a:extLst>
                    <a:ext uri="{9D8B030D-6E8A-4147-A177-3AD203B41FA5}">
                      <a16:colId xmlns:a16="http://schemas.microsoft.com/office/drawing/2014/main" val="3068179738"/>
                    </a:ext>
                  </a:extLst>
                </a:gridCol>
                <a:gridCol w="5107707">
                  <a:extLst>
                    <a:ext uri="{9D8B030D-6E8A-4147-A177-3AD203B41FA5}">
                      <a16:colId xmlns:a16="http://schemas.microsoft.com/office/drawing/2014/main" val="239306096"/>
                    </a:ext>
                  </a:extLst>
                </a:gridCol>
              </a:tblGrid>
              <a:tr h="301964">
                <a:tc>
                  <a:txBody>
                    <a:bodyPr/>
                    <a:lstStyle/>
                    <a:p>
                      <a:endParaRPr lang="en-GB" sz="1600" dirty="0"/>
                    </a:p>
                  </a:txBody>
                  <a:tcPr/>
                </a:tc>
                <a:tc>
                  <a:txBody>
                    <a:bodyPr/>
                    <a:lstStyle/>
                    <a:p>
                      <a:endParaRPr lang="en-GB" sz="1600"/>
                    </a:p>
                  </a:txBody>
                  <a:tcPr/>
                </a:tc>
                <a:tc>
                  <a:txBody>
                    <a:bodyPr/>
                    <a:lstStyle/>
                    <a:p>
                      <a:endParaRPr lang="en-GB" sz="1600"/>
                    </a:p>
                  </a:txBody>
                  <a:tcPr/>
                </a:tc>
                <a:extLst>
                  <a:ext uri="{0D108BD9-81ED-4DB2-BD59-A6C34878D82A}">
                    <a16:rowId xmlns:a16="http://schemas.microsoft.com/office/drawing/2014/main" val="3538693026"/>
                  </a:ext>
                </a:extLst>
              </a:tr>
              <a:tr h="670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t>Mind</a:t>
                      </a:r>
                      <a:endParaRPr lang="en-GB"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0300 123 3393</a:t>
                      </a:r>
                    </a:p>
                    <a:p>
                      <a:endParaRPr lang="en-GB" sz="1400" dirty="0"/>
                    </a:p>
                  </a:txBody>
                  <a:tcPr/>
                </a:tc>
                <a:tc>
                  <a:txBody>
                    <a:bodyPr/>
                    <a:lstStyle/>
                    <a:p>
                      <a:r>
                        <a:rPr lang="en-GB" sz="1400" dirty="0" smtClean="0">
                          <a:hlinkClick r:id="rId2"/>
                        </a:rPr>
                        <a:t>www.mind.org.uk/</a:t>
                      </a:r>
                      <a:endParaRPr lang="en-GB" sz="1400" dirty="0"/>
                    </a:p>
                  </a:txBody>
                  <a:tcPr/>
                </a:tc>
                <a:extLst>
                  <a:ext uri="{0D108BD9-81ED-4DB2-BD59-A6C34878D82A}">
                    <a16:rowId xmlns:a16="http://schemas.microsoft.com/office/drawing/2014/main" val="2898809510"/>
                  </a:ext>
                </a:extLst>
              </a:tr>
              <a:tr h="469555">
                <a:tc>
                  <a:txBody>
                    <a:bodyPr/>
                    <a:lstStyle/>
                    <a:p>
                      <a:r>
                        <a:rPr lang="en-GB" sz="1400" b="1" dirty="0" smtClean="0"/>
                        <a:t>Sane</a:t>
                      </a:r>
                      <a:endParaRPr lang="en-GB" sz="1400" b="1" dirty="0"/>
                    </a:p>
                  </a:txBody>
                  <a:tcPr/>
                </a:tc>
                <a:tc>
                  <a:txBody>
                    <a:bodyPr/>
                    <a:lstStyle/>
                    <a:p>
                      <a:r>
                        <a:rPr lang="en-GB" sz="1400" dirty="0" smtClean="0"/>
                        <a:t>0300 304 7000</a:t>
                      </a:r>
                      <a:endParaRPr lang="en-GB" sz="1400" dirty="0"/>
                    </a:p>
                  </a:txBody>
                  <a:tcPr/>
                </a:tc>
                <a:tc>
                  <a:txBody>
                    <a:bodyPr/>
                    <a:lstStyle/>
                    <a:p>
                      <a:r>
                        <a:rPr lang="en-GB" sz="1400" dirty="0" smtClean="0">
                          <a:hlinkClick r:id="rId3"/>
                        </a:rPr>
                        <a:t>www.sane.org.uk</a:t>
                      </a:r>
                      <a:endParaRPr lang="en-GB" sz="1400" b="0" dirty="0"/>
                    </a:p>
                  </a:txBody>
                  <a:tcPr/>
                </a:tc>
                <a:extLst>
                  <a:ext uri="{0D108BD9-81ED-4DB2-BD59-A6C34878D82A}">
                    <a16:rowId xmlns:a16="http://schemas.microsoft.com/office/drawing/2014/main" val="1735534817"/>
                  </a:ext>
                </a:extLst>
              </a:tr>
              <a:tr h="521574">
                <a:tc>
                  <a:txBody>
                    <a:bodyPr/>
                    <a:lstStyle/>
                    <a:p>
                      <a:r>
                        <a:rPr lang="en-GB" sz="1400" b="1" dirty="0" smtClean="0"/>
                        <a:t>The Samaritans 24/7 Helpline: </a:t>
                      </a:r>
                      <a:endParaRPr lang="en-GB" sz="1400" dirty="0"/>
                    </a:p>
                  </a:txBody>
                  <a:tcPr/>
                </a:tc>
                <a:tc>
                  <a:txBody>
                    <a:bodyPr/>
                    <a:lstStyle/>
                    <a:p>
                      <a:r>
                        <a:rPr lang="en-GB" sz="1400" dirty="0" smtClean="0"/>
                        <a:t>Freephone 116 123 </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smtClean="0">
                          <a:hlinkClick r:id="rId4"/>
                        </a:rPr>
                        <a:t>https://www.samaritans.org/</a:t>
                      </a:r>
                      <a:endParaRPr lang="en-GB" sz="1400" b="0" dirty="0" smtClean="0"/>
                    </a:p>
                    <a:p>
                      <a:endParaRPr lang="en-GB" sz="1400" b="0" dirty="0"/>
                    </a:p>
                  </a:txBody>
                  <a:tcPr/>
                </a:tc>
                <a:extLst>
                  <a:ext uri="{0D108BD9-81ED-4DB2-BD59-A6C34878D82A}">
                    <a16:rowId xmlns:a16="http://schemas.microsoft.com/office/drawing/2014/main" val="701351488"/>
                  </a:ext>
                </a:extLst>
              </a:tr>
              <a:tr h="521574">
                <a:tc>
                  <a:txBody>
                    <a:bodyPr/>
                    <a:lstStyle/>
                    <a:p>
                      <a:r>
                        <a:rPr lang="en-GB" sz="1400" b="1" dirty="0" smtClean="0"/>
                        <a:t>National Suicide Helpline UK </a:t>
                      </a:r>
                      <a:endParaRPr lang="en-GB" sz="1400" b="1" dirty="0"/>
                    </a:p>
                  </a:txBody>
                  <a:tcPr/>
                </a:tc>
                <a:tc>
                  <a:txBody>
                    <a:bodyPr/>
                    <a:lstStyle/>
                    <a:p>
                      <a:r>
                        <a:rPr lang="en-GB" sz="1400" dirty="0" smtClean="0"/>
                        <a:t>Freephone 0800 689 5652</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hlinkClick r:id="rId5"/>
                        </a:rPr>
                        <a:t>https://www.gmmh.nhs.uk/</a:t>
                      </a:r>
                      <a:r>
                        <a:rPr lang="en-US" sz="1400" b="0" dirty="0" smtClean="0"/>
                        <a:t> </a:t>
                      </a:r>
                      <a:endParaRPr lang="en-GB" sz="1400" b="0" dirty="0" smtClean="0"/>
                    </a:p>
                    <a:p>
                      <a:endParaRPr lang="en-GB" sz="1400" b="0" dirty="0"/>
                    </a:p>
                  </a:txBody>
                  <a:tcPr/>
                </a:tc>
                <a:extLst>
                  <a:ext uri="{0D108BD9-81ED-4DB2-BD59-A6C34878D82A}">
                    <a16:rowId xmlns:a16="http://schemas.microsoft.com/office/drawing/2014/main" val="3385872748"/>
                  </a:ext>
                </a:extLst>
              </a:tr>
              <a:tr h="521574">
                <a:tc>
                  <a:txBody>
                    <a:bodyPr/>
                    <a:lstStyle/>
                    <a:p>
                      <a:r>
                        <a:rPr lang="en-GB" sz="1400" b="1" dirty="0" smtClean="0"/>
                        <a:t>Papyrus Suicide</a:t>
                      </a:r>
                      <a:r>
                        <a:rPr lang="en-GB" sz="1400" b="1" baseline="0" dirty="0" smtClean="0"/>
                        <a:t> </a:t>
                      </a:r>
                      <a:r>
                        <a:rPr lang="en-GB" sz="1400" b="1" dirty="0" smtClean="0"/>
                        <a:t>Helpline (under 35):</a:t>
                      </a:r>
                      <a:endParaRPr lang="en-GB" sz="1400" dirty="0"/>
                    </a:p>
                  </a:txBody>
                  <a:tcPr/>
                </a:tc>
                <a:tc>
                  <a:txBody>
                    <a:bodyPr/>
                    <a:lstStyle/>
                    <a:p>
                      <a:r>
                        <a:rPr lang="en-GB" sz="1400" dirty="0" smtClean="0"/>
                        <a:t>Freephone 0800 068 4141 </a:t>
                      </a:r>
                    </a:p>
                    <a:p>
                      <a:r>
                        <a:rPr lang="en-GB" sz="1400" dirty="0" smtClean="0"/>
                        <a:t>(9am – midnight week / 2pm – 10pm weekends)</a:t>
                      </a:r>
                    </a:p>
                    <a:p>
                      <a:r>
                        <a:rPr lang="en-GB" sz="1400" dirty="0" smtClean="0"/>
                        <a:t>TEXT 07786 209697</a:t>
                      </a:r>
                      <a:endParaRPr lang="en-GB" sz="1400" dirty="0"/>
                    </a:p>
                  </a:txBody>
                  <a:tcPr/>
                </a:tc>
                <a:tc>
                  <a:txBody>
                    <a:bodyPr/>
                    <a:lstStyle/>
                    <a:p>
                      <a:r>
                        <a:rPr lang="en-GB" sz="1400" dirty="0" smtClean="0">
                          <a:hlinkClick r:id="rId6"/>
                        </a:rPr>
                        <a:t>https://www.papyrus-uk.org/</a:t>
                      </a:r>
                      <a:endParaRPr lang="en-GB" sz="1400" dirty="0"/>
                    </a:p>
                  </a:txBody>
                  <a:tcPr/>
                </a:tc>
                <a:extLst>
                  <a:ext uri="{0D108BD9-81ED-4DB2-BD59-A6C34878D82A}">
                    <a16:rowId xmlns:a16="http://schemas.microsoft.com/office/drawing/2014/main" val="4182170283"/>
                  </a:ext>
                </a:extLst>
              </a:tr>
              <a:tr h="741185">
                <a:tc>
                  <a:txBody>
                    <a:bodyPr/>
                    <a:lstStyle/>
                    <a:p>
                      <a:r>
                        <a:rPr lang="en-GB" sz="1400" b="1" dirty="0" smtClean="0"/>
                        <a:t>Shout</a:t>
                      </a:r>
                      <a:r>
                        <a:rPr lang="en-GB" sz="1400" dirty="0" smtClean="0"/>
                        <a:t> is a 24/7 text service for anyone in crisis anytime, anywhere. </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Shout to 85258</a:t>
                      </a:r>
                    </a:p>
                    <a:p>
                      <a:endParaRPr lang="en-GB" sz="1400" dirty="0"/>
                    </a:p>
                  </a:txBody>
                  <a:tcPr/>
                </a:tc>
                <a:tc>
                  <a:txBody>
                    <a:bodyPr/>
                    <a:lstStyle/>
                    <a:p>
                      <a:r>
                        <a:rPr lang="en-GB" sz="1400" dirty="0" smtClean="0">
                          <a:hlinkClick r:id="rId7"/>
                        </a:rPr>
                        <a:t>https://giveusashout.org/</a:t>
                      </a:r>
                      <a:r>
                        <a:rPr lang="en-GB" sz="1400" dirty="0" smtClean="0"/>
                        <a:t> </a:t>
                      </a:r>
                      <a:endParaRPr lang="en-GB" sz="1400" dirty="0"/>
                    </a:p>
                  </a:txBody>
                  <a:tcPr/>
                </a:tc>
                <a:extLst>
                  <a:ext uri="{0D108BD9-81ED-4DB2-BD59-A6C34878D82A}">
                    <a16:rowId xmlns:a16="http://schemas.microsoft.com/office/drawing/2014/main" val="632703441"/>
                  </a:ext>
                </a:extLst>
              </a:tr>
              <a:tr h="960795">
                <a:tc>
                  <a:txBody>
                    <a:bodyPr/>
                    <a:lstStyle/>
                    <a:p>
                      <a:r>
                        <a:rPr lang="en-GB" sz="1400" b="1" kern="1200" dirty="0" smtClean="0">
                          <a:solidFill>
                            <a:schemeClr val="dk1"/>
                          </a:solidFill>
                          <a:effectLst/>
                          <a:latin typeface="+mn-lt"/>
                          <a:ea typeface="+mn-ea"/>
                          <a:cs typeface="+mn-cs"/>
                        </a:rPr>
                        <a:t>CALM</a:t>
                      </a:r>
                      <a:r>
                        <a:rPr lang="en-GB" sz="1400" kern="1200" dirty="0" smtClean="0">
                          <a:solidFill>
                            <a:schemeClr val="dk1"/>
                          </a:solidFill>
                          <a:effectLst/>
                          <a:latin typeface="+mn-lt"/>
                          <a:ea typeface="+mn-ea"/>
                          <a:cs typeface="+mn-cs"/>
                        </a:rPr>
                        <a:t> is the Campaign Against Living Miserably</a:t>
                      </a:r>
                      <a:endParaRPr lang="en-GB" sz="1400" dirty="0"/>
                    </a:p>
                  </a:txBody>
                  <a:tcPr/>
                </a:tc>
                <a:tc>
                  <a:txBody>
                    <a:bodyPr/>
                    <a:lstStyle/>
                    <a:p>
                      <a:r>
                        <a:rPr lang="en-GB" sz="1400" dirty="0" smtClean="0"/>
                        <a:t>0800 58 58 58 (daily, 5pm to midnight)</a:t>
                      </a:r>
                      <a:endParaRPr lang="en-GB" sz="1400" dirty="0"/>
                    </a:p>
                  </a:txBody>
                  <a:tcPr/>
                </a:tc>
                <a:tc>
                  <a:txBody>
                    <a:bodyPr/>
                    <a:lstStyle/>
                    <a:p>
                      <a:r>
                        <a:rPr lang="en-GB" sz="1400" dirty="0" smtClean="0">
                          <a:hlinkClick r:id="rId8"/>
                        </a:rPr>
                        <a:t>https://www.thecalmzone.net/</a:t>
                      </a:r>
                      <a:r>
                        <a:rPr lang="en-GB" sz="1400" dirty="0" smtClean="0"/>
                        <a:t> </a:t>
                      </a:r>
                      <a:endParaRPr lang="en-GB" sz="1400" dirty="0"/>
                    </a:p>
                  </a:txBody>
                  <a:tcPr/>
                </a:tc>
                <a:extLst>
                  <a:ext uri="{0D108BD9-81ED-4DB2-BD59-A6C34878D82A}">
                    <a16:rowId xmlns:a16="http://schemas.microsoft.com/office/drawing/2014/main" val="1489328757"/>
                  </a:ext>
                </a:extLst>
              </a:tr>
            </a:tbl>
          </a:graphicData>
        </a:graphic>
      </p:graphicFrame>
      <p:sp>
        <p:nvSpPr>
          <p:cNvPr id="7" name="Rectangle 6"/>
          <p:cNvSpPr/>
          <p:nvPr/>
        </p:nvSpPr>
        <p:spPr>
          <a:xfrm>
            <a:off x="1187552" y="881683"/>
            <a:ext cx="5384498" cy="738664"/>
          </a:xfrm>
          <a:prstGeom prst="rect">
            <a:avLst/>
          </a:prstGeom>
        </p:spPr>
        <p:txBody>
          <a:bodyPr wrap="square">
            <a:spAutoFit/>
          </a:bodyPr>
          <a:lstStyle/>
          <a:p>
            <a:pPr fontAlgn="base"/>
            <a:endParaRPr lang="en-GB" dirty="0">
              <a:solidFill>
                <a:schemeClr val="accent2"/>
              </a:solidFill>
              <a:hlinkClick r:id="rId9"/>
            </a:endParaRPr>
          </a:p>
          <a:p>
            <a:pPr fontAlgn="base"/>
            <a:r>
              <a:rPr lang="en-GB" sz="2400" dirty="0" smtClean="0">
                <a:hlinkClick r:id="rId9"/>
              </a:rPr>
              <a:t>https</a:t>
            </a:r>
            <a:r>
              <a:rPr lang="en-GB" sz="2400" dirty="0">
                <a:hlinkClick r:id="rId9"/>
              </a:rPr>
              <a:t>://helplines.org/helplines/</a:t>
            </a:r>
            <a:endParaRPr lang="en-GB" sz="2400" b="1" dirty="0"/>
          </a:p>
        </p:txBody>
      </p:sp>
    </p:spTree>
    <p:extLst>
      <p:ext uri="{BB962C8B-B14F-4D97-AF65-F5344CB8AC3E}">
        <p14:creationId xmlns:p14="http://schemas.microsoft.com/office/powerpoint/2010/main" val="3769120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holistic health">
            <a:extLst>
              <a:ext uri="{FF2B5EF4-FFF2-40B4-BE49-F238E27FC236}">
                <a16:creationId xmlns:a16="http://schemas.microsoft.com/office/drawing/2014/main" id="{2CF2D61B-A199-405E-9EAD-227A969E3A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987" r="-3" b="21359"/>
          <a:stretch/>
        </p:blipFill>
        <p:spPr bwMode="auto">
          <a:xfrm>
            <a:off x="7338646" y="10"/>
            <a:ext cx="4853354" cy="342899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mental health"/>
          <p:cNvPicPr>
            <a:picLocks noChangeAspect="1" noChangeArrowheads="1"/>
          </p:cNvPicPr>
          <p:nvPr/>
        </p:nvPicPr>
        <p:blipFill rotWithShape="1">
          <a:blip r:embed="rId3">
            <a:extLst>
              <a:ext uri="{28A0092B-C50C-407E-A947-70E740481C1C}">
                <a14:useLocalDpi xmlns:a14="http://schemas.microsoft.com/office/drawing/2010/main" val="0"/>
              </a:ext>
            </a:extLst>
          </a:blip>
          <a:srcRect r="2" b="8416"/>
          <a:stretch/>
        </p:blipFill>
        <p:spPr bwMode="auto">
          <a:xfrm>
            <a:off x="7338646" y="3429000"/>
            <a:ext cx="4853354"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222252" y="656705"/>
            <a:ext cx="4920854" cy="1388226"/>
          </a:xfrm>
        </p:spPr>
        <p:txBody>
          <a:bodyPr>
            <a:normAutofit fontScale="90000"/>
          </a:bodyPr>
          <a:lstStyle/>
          <a:p>
            <a:r>
              <a:rPr lang="en-GB" b="1" dirty="0"/>
              <a:t>What is Mental Health? </a:t>
            </a:r>
          </a:p>
        </p:txBody>
      </p:sp>
      <p:sp>
        <p:nvSpPr>
          <p:cNvPr id="3" name="Content Placeholder 2"/>
          <p:cNvSpPr>
            <a:spLocks noGrp="1"/>
          </p:cNvSpPr>
          <p:nvPr>
            <p:ph idx="1"/>
          </p:nvPr>
        </p:nvSpPr>
        <p:spPr>
          <a:xfrm>
            <a:off x="1109576" y="2561150"/>
            <a:ext cx="6015897" cy="3593591"/>
          </a:xfrm>
        </p:spPr>
        <p:txBody>
          <a:bodyPr>
            <a:normAutofit/>
          </a:bodyPr>
          <a:lstStyle/>
          <a:p>
            <a:pPr marL="0" indent="0">
              <a:buNone/>
            </a:pPr>
            <a:r>
              <a:rPr lang="en-GB" b="1" dirty="0"/>
              <a:t>World Health Organisation (2014)</a:t>
            </a:r>
          </a:p>
          <a:p>
            <a:endParaRPr lang="en-GB" dirty="0"/>
          </a:p>
          <a:p>
            <a:pPr marL="0" indent="0">
              <a:buNone/>
            </a:pPr>
            <a:r>
              <a:rPr lang="en-GB" dirty="0"/>
              <a:t>“Mental health is defined as a state of well-being in which every individual realizes his or her </a:t>
            </a:r>
            <a:r>
              <a:rPr lang="en-GB" b="1" dirty="0"/>
              <a:t>own potential, can cope </a:t>
            </a:r>
            <a:r>
              <a:rPr lang="en-GB" dirty="0"/>
              <a:t>with the normal stresses of life, can work productively and fruitfully, and is able to make a contribution to her or his community.”</a:t>
            </a:r>
          </a:p>
        </p:txBody>
      </p:sp>
    </p:spTree>
    <p:extLst>
      <p:ext uri="{BB962C8B-B14F-4D97-AF65-F5344CB8AC3E}">
        <p14:creationId xmlns:p14="http://schemas.microsoft.com/office/powerpoint/2010/main" val="252311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Mindfulness RESOURCES </a:t>
            </a:r>
            <a:endParaRPr lang="en-GB" dirty="0"/>
          </a:p>
        </p:txBody>
      </p:sp>
      <p:sp>
        <p:nvSpPr>
          <p:cNvPr id="3" name="Content Placeholder 2"/>
          <p:cNvSpPr>
            <a:spLocks noGrp="1"/>
          </p:cNvSpPr>
          <p:nvPr>
            <p:ph idx="1"/>
          </p:nvPr>
        </p:nvSpPr>
        <p:spPr>
          <a:xfrm>
            <a:off x="1251677" y="1722583"/>
            <a:ext cx="7448977" cy="4521199"/>
          </a:xfrm>
        </p:spPr>
        <p:txBody>
          <a:bodyPr>
            <a:noAutofit/>
          </a:bodyPr>
          <a:lstStyle/>
          <a:p>
            <a:pPr lvl="0"/>
            <a:r>
              <a:rPr lang="en-GB" sz="1800" dirty="0"/>
              <a:t>Free Mindfulness Based Stress Reduction </a:t>
            </a:r>
            <a:r>
              <a:rPr lang="en-GB" sz="1800" dirty="0" smtClean="0"/>
              <a:t>Course </a:t>
            </a:r>
            <a:r>
              <a:rPr lang="en-GB" sz="1800" u="sng" dirty="0" smtClean="0">
                <a:hlinkClick r:id="rId2"/>
              </a:rPr>
              <a:t>Online </a:t>
            </a:r>
            <a:r>
              <a:rPr lang="en-GB" sz="1800" u="sng" dirty="0">
                <a:hlinkClick r:id="rId2"/>
              </a:rPr>
              <a:t>MBSR/Mindfulness (Free) (palousemindfulness.com)</a:t>
            </a:r>
            <a:endParaRPr lang="en-GB" sz="1800" dirty="0"/>
          </a:p>
          <a:p>
            <a:pPr marL="0" indent="0">
              <a:buNone/>
            </a:pPr>
            <a:r>
              <a:rPr lang="en-GB" sz="1800" dirty="0"/>
              <a:t> </a:t>
            </a:r>
          </a:p>
          <a:p>
            <a:pPr lvl="0"/>
            <a:r>
              <a:rPr lang="en-GB" sz="1800" dirty="0"/>
              <a:t>Mindfulness for </a:t>
            </a:r>
            <a:r>
              <a:rPr lang="en-GB" sz="1800" dirty="0" smtClean="0"/>
              <a:t>Students  </a:t>
            </a:r>
            <a:r>
              <a:rPr lang="en-GB" sz="1800" u="sng" dirty="0" smtClean="0">
                <a:hlinkClick r:id="rId3"/>
              </a:rPr>
              <a:t>Mindfulness </a:t>
            </a:r>
            <a:r>
              <a:rPr lang="en-GB" sz="1800" u="sng" dirty="0">
                <a:hlinkClick r:id="rId3"/>
              </a:rPr>
              <a:t>for </a:t>
            </a:r>
            <a:r>
              <a:rPr lang="en-GB" sz="1800" u="sng" dirty="0" smtClean="0">
                <a:hlinkClick r:id="rId3"/>
              </a:rPr>
              <a:t>Students</a:t>
            </a:r>
            <a:endParaRPr lang="en-GB" sz="1800" u="sng" dirty="0" smtClean="0"/>
          </a:p>
          <a:p>
            <a:pPr marL="0" lvl="0" indent="0">
              <a:buNone/>
            </a:pPr>
            <a:endParaRPr lang="en-GB" sz="1800" u="sng" dirty="0" smtClean="0"/>
          </a:p>
          <a:p>
            <a:r>
              <a:rPr lang="en-GB" sz="1800" dirty="0"/>
              <a:t>Hedspace have run a series on Meditation currently on Netflix </a:t>
            </a:r>
            <a:r>
              <a:rPr lang="en-GB" sz="1800" u="sng" dirty="0">
                <a:hlinkClick r:id="rId4"/>
              </a:rPr>
              <a:t>Headspace Guide to Meditation | Netflix Official </a:t>
            </a:r>
            <a:r>
              <a:rPr lang="en-GB" sz="1800" u="sng" dirty="0" smtClean="0">
                <a:hlinkClick r:id="rId4"/>
              </a:rPr>
              <a:t>Site</a:t>
            </a:r>
            <a:endParaRPr lang="en-GB" sz="1800" u="sng" dirty="0" smtClean="0"/>
          </a:p>
          <a:p>
            <a:pPr marL="0" indent="0">
              <a:buNone/>
            </a:pPr>
            <a:r>
              <a:rPr lang="en-GB" sz="1800" dirty="0" smtClean="0"/>
              <a:t> </a:t>
            </a:r>
          </a:p>
          <a:p>
            <a:r>
              <a:rPr lang="en-GB" sz="1800" dirty="0" smtClean="0"/>
              <a:t>Free Meditations </a:t>
            </a:r>
            <a:r>
              <a:rPr lang="en-GB" sz="1800" dirty="0" smtClean="0">
                <a:hlinkClick r:id="rId5"/>
              </a:rPr>
              <a:t>https</a:t>
            </a:r>
            <a:r>
              <a:rPr lang="en-GB" sz="1800" dirty="0">
                <a:hlinkClick r:id="rId5"/>
              </a:rPr>
              <a:t>://franticworld.com/free-meditations-from-mindfulness/</a:t>
            </a:r>
            <a:endParaRPr lang="en-GB" sz="1800" dirty="0"/>
          </a:p>
          <a:p>
            <a:endParaRPr lang="en-GB" sz="1800" dirty="0" smtClean="0"/>
          </a:p>
          <a:p>
            <a:r>
              <a:rPr lang="en-GB" sz="1800" dirty="0"/>
              <a:t> </a:t>
            </a:r>
            <a:r>
              <a:rPr lang="en-GB" sz="1800" dirty="0" smtClean="0"/>
              <a:t>Mental Health Podcast </a:t>
            </a:r>
            <a:r>
              <a:rPr lang="en-GB" sz="1800" dirty="0" smtClean="0">
                <a:hlinkClick r:id="rId6"/>
              </a:rPr>
              <a:t>https</a:t>
            </a:r>
            <a:r>
              <a:rPr lang="en-GB" sz="1800" dirty="0">
                <a:hlinkClick r:id="rId6"/>
              </a:rPr>
              <a:t>://www.mentalhealth.org.uk/podcasts/stress-and-relaxation-quick-fix-breathing-exercise</a:t>
            </a:r>
            <a:r>
              <a:rPr lang="en-GB" sz="1800" dirty="0"/>
              <a:t> </a:t>
            </a:r>
          </a:p>
          <a:p>
            <a:endParaRPr lang="en-GB" sz="1400" dirty="0"/>
          </a:p>
        </p:txBody>
      </p:sp>
      <p:sp>
        <p:nvSpPr>
          <p:cNvPr id="4" name="Rectangle 3"/>
          <p:cNvSpPr/>
          <p:nvPr/>
        </p:nvSpPr>
        <p:spPr>
          <a:xfrm>
            <a:off x="8765310" y="2456872"/>
            <a:ext cx="2974109" cy="2678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Gill Sans MT" panose="020B0502020104020203"/>
                <a:ea typeface="+mn-ea"/>
                <a:cs typeface="+mn-cs"/>
              </a:rPr>
              <a:t>Apps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a:ea typeface="+mn-ea"/>
                <a:cs typeface="+mn-cs"/>
              </a:rPr>
              <a:t>Insight Timer (Free)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a:ea typeface="+mn-ea"/>
                <a:cs typeface="+mn-cs"/>
              </a:rPr>
              <a:t>Smiling Mind (Free)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err="1">
                <a:ln>
                  <a:noFill/>
                </a:ln>
                <a:solidFill>
                  <a:prstClr val="black"/>
                </a:solidFill>
                <a:effectLst/>
                <a:uLnTx/>
                <a:uFillTx/>
                <a:latin typeface="Gill Sans MT" panose="020B0502020104020203"/>
                <a:ea typeface="+mn-ea"/>
                <a:cs typeface="+mn-cs"/>
              </a:rPr>
              <a:t>MyLife</a:t>
            </a:r>
            <a:r>
              <a:rPr kumimoji="0" lang="en-GB" sz="1600" b="0" i="0" u="none" strike="noStrike" kern="1200" cap="none" spc="0" normalizeH="0" baseline="0" noProof="0" dirty="0">
                <a:ln>
                  <a:noFill/>
                </a:ln>
                <a:solidFill>
                  <a:prstClr val="black"/>
                </a:solidFill>
                <a:effectLst/>
                <a:uLnTx/>
                <a:uFillTx/>
                <a:latin typeface="Gill Sans MT" panose="020B0502020104020203"/>
                <a:ea typeface="+mn-ea"/>
                <a:cs typeface="+mn-cs"/>
              </a:rPr>
              <a:t> Meditation (Free)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a:ea typeface="+mn-ea"/>
                <a:cs typeface="+mn-cs"/>
              </a:rPr>
              <a:t>Healthy Minds Program (Free)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a:ea typeface="+mn-ea"/>
                <a:cs typeface="+mn-cs"/>
              </a:rPr>
              <a:t>Calm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a:ea typeface="+mn-ea"/>
                <a:cs typeface="+mn-cs"/>
              </a:rPr>
              <a:t>Hedspace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541250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601" y="307570"/>
            <a:ext cx="10178322" cy="1492132"/>
          </a:xfrm>
        </p:spPr>
        <p:txBody>
          <a:bodyPr>
            <a:normAutofit/>
          </a:bodyPr>
          <a:lstStyle/>
          <a:p>
            <a:r>
              <a:rPr lang="en-GB" sz="7200" dirty="0" smtClean="0"/>
              <a:t>                </a:t>
            </a:r>
            <a:r>
              <a:rPr lang="en-GB" sz="6000" dirty="0">
                <a:cs typeface="Arial" panose="020B0604020202020204" pitchFamily="34" charset="0"/>
              </a:rPr>
              <a:t>boundaries</a:t>
            </a:r>
          </a:p>
        </p:txBody>
      </p:sp>
      <p:pic>
        <p:nvPicPr>
          <p:cNvPr id="17410" name="Picture 2" descr="View 28 Cartoon Stop Hand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770" y="1874517"/>
            <a:ext cx="3374379" cy="4159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952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Any Questions?</a:t>
            </a:r>
          </a:p>
        </p:txBody>
      </p:sp>
      <p:pic>
        <p:nvPicPr>
          <p:cNvPr id="2052" name="Picture 4" descr="Image resul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657" y="2708920"/>
            <a:ext cx="5798567" cy="3624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535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C12A5-F922-4A8C-9045-5251C4BA2B22}"/>
              </a:ext>
            </a:extLst>
          </p:cNvPr>
          <p:cNvSpPr>
            <a:spLocks noGrp="1"/>
          </p:cNvSpPr>
          <p:nvPr>
            <p:ph type="title"/>
          </p:nvPr>
        </p:nvSpPr>
        <p:spPr/>
        <p:txBody>
          <a:bodyPr>
            <a:normAutofit fontScale="90000"/>
          </a:bodyPr>
          <a:lstStyle/>
          <a:p>
            <a:r>
              <a:rPr lang="en-GB" sz="3100" b="1" dirty="0"/>
              <a:t/>
            </a:r>
            <a:br>
              <a:rPr lang="en-GB" sz="3100" b="1" dirty="0"/>
            </a:br>
            <a:r>
              <a:rPr lang="en-GB" sz="4400" b="1" dirty="0" smtClean="0">
                <a:solidFill>
                  <a:schemeClr val="bg1"/>
                </a:solidFill>
              </a:rPr>
              <a:t>How </a:t>
            </a:r>
            <a:r>
              <a:rPr lang="en-GB" sz="4400" b="1" dirty="0">
                <a:solidFill>
                  <a:schemeClr val="bg1"/>
                </a:solidFill>
              </a:rPr>
              <a:t>many people in the UK will experience a mental </a:t>
            </a:r>
            <a:r>
              <a:rPr lang="en-GB" sz="4400" b="1" dirty="0" smtClean="0">
                <a:solidFill>
                  <a:schemeClr val="bg1"/>
                </a:solidFill>
              </a:rPr>
              <a:t>illness every </a:t>
            </a:r>
            <a:r>
              <a:rPr lang="en-GB" sz="4400" b="1" dirty="0">
                <a:solidFill>
                  <a:schemeClr val="bg1"/>
                </a:solidFill>
              </a:rPr>
              <a:t>year?</a:t>
            </a:r>
            <a:r>
              <a:rPr lang="en-GB" sz="4400" b="1" dirty="0"/>
              <a:t/>
            </a:r>
            <a:br>
              <a:rPr lang="en-GB" sz="4400" b="1" dirty="0"/>
            </a:br>
            <a:r>
              <a:rPr lang="en-GB" sz="4400" b="1" dirty="0"/>
              <a:t/>
            </a:r>
            <a:br>
              <a:rPr lang="en-GB" sz="4400" b="1" dirty="0"/>
            </a:br>
            <a:r>
              <a:rPr lang="en-GB" sz="1800" dirty="0"/>
              <a:t/>
            </a:r>
            <a:br>
              <a:rPr lang="en-GB" sz="1800" dirty="0"/>
            </a:br>
            <a:r>
              <a:rPr lang="en-GB" sz="1800" dirty="0"/>
              <a:t/>
            </a:r>
            <a:br>
              <a:rPr lang="en-GB" sz="1800" dirty="0"/>
            </a:br>
            <a:endParaRPr lang="en-GB" sz="1800" b="1" dirty="0"/>
          </a:p>
        </p:txBody>
      </p:sp>
      <p:sp>
        <p:nvSpPr>
          <p:cNvPr id="3" name="Text Placeholder 2">
            <a:extLst>
              <a:ext uri="{FF2B5EF4-FFF2-40B4-BE49-F238E27FC236}">
                <a16:creationId xmlns:a16="http://schemas.microsoft.com/office/drawing/2014/main" id="{36BB0E96-F82C-41D8-BA4C-B338DCBCFD4D}"/>
              </a:ext>
            </a:extLst>
          </p:cNvPr>
          <p:cNvSpPr>
            <a:spLocks noGrp="1"/>
          </p:cNvSpPr>
          <p:nvPr>
            <p:ph type="body" idx="1"/>
          </p:nvPr>
        </p:nvSpPr>
        <p:spPr>
          <a:xfrm>
            <a:off x="4613049" y="5013765"/>
            <a:ext cx="8825659" cy="1367732"/>
          </a:xfrm>
        </p:spPr>
        <p:txBody>
          <a:bodyPr>
            <a:normAutofit/>
          </a:bodyPr>
          <a:lstStyle/>
          <a:p>
            <a:pPr algn="ctr"/>
            <a:r>
              <a:rPr lang="en-GB" sz="6000" b="1" dirty="0"/>
              <a:t>1 in 4</a:t>
            </a:r>
          </a:p>
        </p:txBody>
      </p:sp>
      <p:pic>
        <p:nvPicPr>
          <p:cNvPr id="5" name="Graphic 6" descr="Group">
            <a:extLst>
              <a:ext uri="{FF2B5EF4-FFF2-40B4-BE49-F238E27FC236}">
                <a16:creationId xmlns:a16="http://schemas.microsoft.com/office/drawing/2014/main" id="{70ED08CB-F76A-46FD-A576-1C24627479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86205" y="3937000"/>
            <a:ext cx="3719022" cy="3487321"/>
          </a:xfrm>
          <a:prstGeom prst="rect">
            <a:avLst/>
          </a:prstGeom>
        </p:spPr>
      </p:pic>
    </p:spTree>
    <p:extLst>
      <p:ext uri="{BB962C8B-B14F-4D97-AF65-F5344CB8AC3E}">
        <p14:creationId xmlns:p14="http://schemas.microsoft.com/office/powerpoint/2010/main" val="117490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AF95-1B5E-4CC8-A191-876EF8C7626A}"/>
              </a:ext>
            </a:extLst>
          </p:cNvPr>
          <p:cNvSpPr>
            <a:spLocks noGrp="1"/>
          </p:cNvSpPr>
          <p:nvPr>
            <p:ph type="title"/>
          </p:nvPr>
        </p:nvSpPr>
        <p:spPr>
          <a:xfrm>
            <a:off x="1209822" y="973668"/>
            <a:ext cx="8706544" cy="489372"/>
          </a:xfrm>
        </p:spPr>
        <p:txBody>
          <a:bodyPr>
            <a:normAutofit fontScale="90000"/>
          </a:bodyPr>
          <a:lstStyle/>
          <a:p>
            <a:r>
              <a:rPr lang="en-GB" sz="4400" b="1" dirty="0"/>
              <a:t>Brainstorm mental illnesses – as many as possible</a:t>
            </a:r>
          </a:p>
        </p:txBody>
      </p:sp>
      <p:sp>
        <p:nvSpPr>
          <p:cNvPr id="4" name="Content Placeholder 2">
            <a:extLst>
              <a:ext uri="{FF2B5EF4-FFF2-40B4-BE49-F238E27FC236}">
                <a16:creationId xmlns:a16="http://schemas.microsoft.com/office/drawing/2014/main" id="{2E061260-3868-47F6-987D-BF0D37C44E76}"/>
              </a:ext>
            </a:extLst>
          </p:cNvPr>
          <p:cNvSpPr>
            <a:spLocks noGrp="1"/>
          </p:cNvSpPr>
          <p:nvPr>
            <p:ph idx="1"/>
          </p:nvPr>
        </p:nvSpPr>
        <p:spPr>
          <a:xfrm>
            <a:off x="1087967" y="2700801"/>
            <a:ext cx="4703233" cy="3416300"/>
          </a:xfrm>
        </p:spPr>
        <p:txBody>
          <a:bodyPr>
            <a:normAutofit fontScale="85000" lnSpcReduction="20000"/>
          </a:bodyPr>
          <a:lstStyle/>
          <a:p>
            <a:r>
              <a:rPr lang="en-GB" dirty="0"/>
              <a:t>Depression</a:t>
            </a:r>
          </a:p>
          <a:p>
            <a:r>
              <a:rPr lang="en-GB" dirty="0"/>
              <a:t>Major depression </a:t>
            </a:r>
          </a:p>
          <a:p>
            <a:r>
              <a:rPr lang="en-GB" dirty="0"/>
              <a:t>Dysthymia (recurrent mild depression)</a:t>
            </a:r>
          </a:p>
          <a:p>
            <a:r>
              <a:rPr lang="en-GB" dirty="0"/>
              <a:t>Bipolar Disorder</a:t>
            </a:r>
          </a:p>
          <a:p>
            <a:r>
              <a:rPr lang="en-GB" dirty="0"/>
              <a:t>Schizophrenia</a:t>
            </a:r>
          </a:p>
          <a:p>
            <a:r>
              <a:rPr lang="en-GB" dirty="0"/>
              <a:t>Psychosis </a:t>
            </a:r>
          </a:p>
          <a:p>
            <a:r>
              <a:rPr lang="en-GB" dirty="0"/>
              <a:t>GAD </a:t>
            </a:r>
          </a:p>
          <a:p>
            <a:r>
              <a:rPr lang="en-GB" dirty="0"/>
              <a:t>Panic disorder </a:t>
            </a:r>
          </a:p>
          <a:p>
            <a:r>
              <a:rPr lang="en-GB" dirty="0"/>
              <a:t>Social Anxiety </a:t>
            </a:r>
          </a:p>
          <a:p>
            <a:r>
              <a:rPr lang="en-GB" dirty="0"/>
              <a:t>Agoraphobia</a:t>
            </a:r>
          </a:p>
          <a:p>
            <a:endParaRPr lang="en-GB" dirty="0"/>
          </a:p>
          <a:p>
            <a:endParaRPr lang="en-GB" dirty="0"/>
          </a:p>
          <a:p>
            <a:endParaRPr lang="en-GB" dirty="0"/>
          </a:p>
          <a:p>
            <a:endParaRPr lang="en-GB" dirty="0"/>
          </a:p>
        </p:txBody>
      </p:sp>
      <p:sp>
        <p:nvSpPr>
          <p:cNvPr id="5" name="Content Placeholder 2">
            <a:extLst>
              <a:ext uri="{FF2B5EF4-FFF2-40B4-BE49-F238E27FC236}">
                <a16:creationId xmlns:a16="http://schemas.microsoft.com/office/drawing/2014/main" id="{21AEB271-77A6-46EF-97DC-83C9F5BED18B}"/>
              </a:ext>
            </a:extLst>
          </p:cNvPr>
          <p:cNvSpPr txBox="1">
            <a:spLocks/>
          </p:cNvSpPr>
          <p:nvPr/>
        </p:nvSpPr>
        <p:spPr>
          <a:xfrm>
            <a:off x="5533929" y="2359312"/>
            <a:ext cx="4703233" cy="3757789"/>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endParaRPr lang="en-GB" dirty="0"/>
          </a:p>
          <a:p>
            <a:r>
              <a:rPr lang="en-GB" dirty="0"/>
              <a:t>OCD </a:t>
            </a:r>
          </a:p>
          <a:p>
            <a:r>
              <a:rPr lang="en-GB" dirty="0"/>
              <a:t>PTSD</a:t>
            </a:r>
          </a:p>
          <a:p>
            <a:r>
              <a:rPr lang="en-GB" dirty="0"/>
              <a:t>Personality disorders - borderline, narcissistic, histrionic, antisocial, paranoid</a:t>
            </a:r>
          </a:p>
          <a:p>
            <a:r>
              <a:rPr lang="en-GB" dirty="0"/>
              <a:t>Eating Disorders – obesity, anorexia nervosa, bulimia nervosa</a:t>
            </a:r>
          </a:p>
          <a:p>
            <a:r>
              <a:rPr lang="en-GB" dirty="0"/>
              <a:t>Suicidal Ideation / Attempts</a:t>
            </a:r>
          </a:p>
          <a:p>
            <a:r>
              <a:rPr lang="en-GB" dirty="0"/>
              <a:t>Self Harm </a:t>
            </a:r>
          </a:p>
          <a:p>
            <a:r>
              <a:rPr lang="en-GB" dirty="0"/>
              <a:t>Drug and Alcohol Use</a:t>
            </a:r>
          </a:p>
          <a:p>
            <a:r>
              <a:rPr lang="en-GB" dirty="0"/>
              <a:t>Stress</a:t>
            </a:r>
          </a:p>
          <a:p>
            <a:r>
              <a:rPr lang="en-GB" dirty="0"/>
              <a:t>Insomnia</a:t>
            </a:r>
          </a:p>
          <a:p>
            <a:endParaRPr lang="en-GB" dirty="0"/>
          </a:p>
        </p:txBody>
      </p:sp>
      <p:sp>
        <p:nvSpPr>
          <p:cNvPr id="6" name="AutoShape 2" descr="Image result for mental health">
            <a:extLst>
              <a:ext uri="{FF2B5EF4-FFF2-40B4-BE49-F238E27FC236}">
                <a16:creationId xmlns:a16="http://schemas.microsoft.com/office/drawing/2014/main" id="{3E05BE61-247E-4B3B-9184-3D5297446F9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mental health">
            <a:extLst>
              <a:ext uri="{FF2B5EF4-FFF2-40B4-BE49-F238E27FC236}">
                <a16:creationId xmlns:a16="http://schemas.microsoft.com/office/drawing/2014/main" id="{29917DDE-4A55-40A1-B3F0-8AC3B2BB9B3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E9DF4239-0E40-4C4A-A51F-26580904B791}"/>
              </a:ext>
            </a:extLst>
          </p:cNvPr>
          <p:cNvPicPr>
            <a:picLocks noChangeAspect="1"/>
          </p:cNvPicPr>
          <p:nvPr/>
        </p:nvPicPr>
        <p:blipFill>
          <a:blip r:embed="rId3"/>
          <a:stretch>
            <a:fillRect/>
          </a:stretch>
        </p:blipFill>
        <p:spPr>
          <a:xfrm>
            <a:off x="9522690" y="3083951"/>
            <a:ext cx="2286000" cy="2000250"/>
          </a:xfrm>
          <a:prstGeom prst="rect">
            <a:avLst/>
          </a:prstGeom>
        </p:spPr>
      </p:pic>
    </p:spTree>
    <p:extLst>
      <p:ext uri="{BB962C8B-B14F-4D97-AF65-F5344CB8AC3E}">
        <p14:creationId xmlns:p14="http://schemas.microsoft.com/office/powerpoint/2010/main" val="24240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ANXIETY - PANIC ATTACKS</a:t>
            </a:r>
            <a:endParaRPr lang="en-GB" dirty="0"/>
          </a:p>
        </p:txBody>
      </p:sp>
      <p:sp>
        <p:nvSpPr>
          <p:cNvPr id="3" name="Content Placeholder 2"/>
          <p:cNvSpPr>
            <a:spLocks noGrp="1"/>
          </p:cNvSpPr>
          <p:nvPr>
            <p:ph idx="1"/>
          </p:nvPr>
        </p:nvSpPr>
        <p:spPr>
          <a:xfrm>
            <a:off x="6337003" y="2285999"/>
            <a:ext cx="4890977" cy="4502728"/>
          </a:xfrm>
        </p:spPr>
        <p:txBody>
          <a:bodyPr>
            <a:normAutofit fontScale="62500" lnSpcReduction="20000"/>
          </a:bodyPr>
          <a:lstStyle/>
          <a:p>
            <a:r>
              <a:rPr lang="en-GB" dirty="0" smtClean="0">
                <a:solidFill>
                  <a:schemeClr val="tx1"/>
                </a:solidFill>
              </a:rPr>
              <a:t>Try </a:t>
            </a:r>
            <a:r>
              <a:rPr lang="en-GB" dirty="0">
                <a:solidFill>
                  <a:schemeClr val="tx1"/>
                </a:solidFill>
              </a:rPr>
              <a:t>to stay </a:t>
            </a:r>
            <a:r>
              <a:rPr lang="en-GB" dirty="0" smtClean="0">
                <a:solidFill>
                  <a:schemeClr val="tx1"/>
                </a:solidFill>
              </a:rPr>
              <a:t>calm</a:t>
            </a:r>
          </a:p>
          <a:p>
            <a:pPr marL="0" indent="0">
              <a:buNone/>
            </a:pPr>
            <a:endParaRPr lang="en-GB" dirty="0">
              <a:solidFill>
                <a:schemeClr val="tx1"/>
              </a:solidFill>
            </a:endParaRPr>
          </a:p>
          <a:p>
            <a:r>
              <a:rPr lang="en-GB" dirty="0">
                <a:solidFill>
                  <a:schemeClr val="tx1"/>
                </a:solidFill>
              </a:rPr>
              <a:t>G</a:t>
            </a:r>
            <a:r>
              <a:rPr lang="en-GB" dirty="0" smtClean="0">
                <a:solidFill>
                  <a:schemeClr val="tx1"/>
                </a:solidFill>
              </a:rPr>
              <a:t>ently </a:t>
            </a:r>
            <a:r>
              <a:rPr lang="en-GB" dirty="0">
                <a:solidFill>
                  <a:schemeClr val="tx1"/>
                </a:solidFill>
              </a:rPr>
              <a:t>let them know that you think they might be having a panic attack and that you are there for </a:t>
            </a:r>
            <a:r>
              <a:rPr lang="en-GB" dirty="0" smtClean="0">
                <a:solidFill>
                  <a:schemeClr val="tx1"/>
                </a:solidFill>
              </a:rPr>
              <a:t>them</a:t>
            </a:r>
          </a:p>
          <a:p>
            <a:pPr marL="0" indent="0">
              <a:buNone/>
            </a:pPr>
            <a:endParaRPr lang="en-GB" dirty="0" smtClean="0">
              <a:solidFill>
                <a:schemeClr val="tx1"/>
              </a:solidFill>
            </a:endParaRPr>
          </a:p>
          <a:p>
            <a:pPr marL="0" indent="0">
              <a:buNone/>
            </a:pPr>
            <a:r>
              <a:rPr lang="en-GB" dirty="0" smtClean="0">
                <a:solidFill>
                  <a:schemeClr val="tx1"/>
                </a:solidFill>
              </a:rPr>
              <a:t>Encourage…</a:t>
            </a:r>
          </a:p>
          <a:p>
            <a:pPr marL="0" indent="0">
              <a:buNone/>
            </a:pPr>
            <a:endParaRPr lang="en-GB" dirty="0" smtClean="0">
              <a:solidFill>
                <a:schemeClr val="tx1"/>
              </a:solidFill>
            </a:endParaRPr>
          </a:p>
          <a:p>
            <a:r>
              <a:rPr lang="en-GB" b="1" dirty="0" smtClean="0">
                <a:solidFill>
                  <a:schemeClr val="tx1"/>
                </a:solidFill>
              </a:rPr>
              <a:t>Slow and Deep Breathing–</a:t>
            </a:r>
            <a:r>
              <a:rPr lang="en-GB" dirty="0" smtClean="0">
                <a:solidFill>
                  <a:schemeClr val="tx1"/>
                </a:solidFill>
              </a:rPr>
              <a:t>repetition can help focus e.g. counting </a:t>
            </a:r>
            <a:r>
              <a:rPr lang="en-GB" dirty="0">
                <a:solidFill>
                  <a:schemeClr val="tx1"/>
                </a:solidFill>
              </a:rPr>
              <a:t>out </a:t>
            </a:r>
            <a:r>
              <a:rPr lang="en-GB" dirty="0" smtClean="0">
                <a:solidFill>
                  <a:schemeClr val="tx1"/>
                </a:solidFill>
              </a:rPr>
              <a:t>loud to 5, </a:t>
            </a:r>
            <a:r>
              <a:rPr lang="en-GB" dirty="0">
                <a:solidFill>
                  <a:schemeClr val="tx1"/>
                </a:solidFill>
              </a:rPr>
              <a:t>or asking them to watch while you gently raise your arm up and down</a:t>
            </a:r>
          </a:p>
          <a:p>
            <a:r>
              <a:rPr lang="en-GB" b="1" dirty="0" smtClean="0">
                <a:solidFill>
                  <a:schemeClr val="tx1"/>
                </a:solidFill>
              </a:rPr>
              <a:t>Sit </a:t>
            </a:r>
            <a:r>
              <a:rPr lang="en-GB" b="1" dirty="0">
                <a:solidFill>
                  <a:schemeClr val="tx1"/>
                </a:solidFill>
              </a:rPr>
              <a:t>somewhere quietly </a:t>
            </a:r>
            <a:r>
              <a:rPr lang="en-GB" b="1" dirty="0" smtClean="0">
                <a:solidFill>
                  <a:schemeClr val="tx1"/>
                </a:solidFill>
              </a:rPr>
              <a:t>-</a:t>
            </a:r>
            <a:r>
              <a:rPr lang="en-GB" dirty="0" smtClean="0">
                <a:solidFill>
                  <a:schemeClr val="tx1"/>
                </a:solidFill>
              </a:rPr>
              <a:t>where </a:t>
            </a:r>
            <a:r>
              <a:rPr lang="en-GB" dirty="0">
                <a:solidFill>
                  <a:schemeClr val="tx1"/>
                </a:solidFill>
              </a:rPr>
              <a:t>they can focus on their breath until they feel better</a:t>
            </a:r>
            <a:r>
              <a:rPr lang="en-GB" dirty="0" smtClean="0">
                <a:solidFill>
                  <a:schemeClr val="tx1"/>
                </a:solidFill>
              </a:rPr>
              <a:t>.</a:t>
            </a:r>
          </a:p>
          <a:p>
            <a:r>
              <a:rPr lang="en-GB" b="1" dirty="0">
                <a:solidFill>
                  <a:schemeClr val="tx1"/>
                </a:solidFill>
              </a:rPr>
              <a:t>Stamp feet on the </a:t>
            </a:r>
            <a:r>
              <a:rPr lang="en-GB" b="1" dirty="0" smtClean="0">
                <a:solidFill>
                  <a:schemeClr val="tx1"/>
                </a:solidFill>
              </a:rPr>
              <a:t>spot - </a:t>
            </a:r>
            <a:r>
              <a:rPr lang="en-GB" dirty="0" smtClean="0">
                <a:solidFill>
                  <a:schemeClr val="tx1"/>
                </a:solidFill>
              </a:rPr>
              <a:t>some </a:t>
            </a:r>
            <a:r>
              <a:rPr lang="en-GB" dirty="0">
                <a:solidFill>
                  <a:schemeClr val="tx1"/>
                </a:solidFill>
              </a:rPr>
              <a:t>people find this helps control their breathing</a:t>
            </a:r>
            <a:r>
              <a:rPr lang="en-GB" dirty="0" smtClean="0">
                <a:solidFill>
                  <a:schemeClr val="tx1"/>
                </a:solidFill>
              </a:rPr>
              <a:t>.</a:t>
            </a:r>
          </a:p>
          <a:p>
            <a:r>
              <a:rPr lang="en-GB" b="1" dirty="0">
                <a:solidFill>
                  <a:schemeClr val="tx1"/>
                </a:solidFill>
              </a:rPr>
              <a:t>Try grounding </a:t>
            </a:r>
            <a:r>
              <a:rPr lang="en-GB" b="1" dirty="0" smtClean="0">
                <a:solidFill>
                  <a:schemeClr val="tx1"/>
                </a:solidFill>
              </a:rPr>
              <a:t>techniques</a:t>
            </a:r>
            <a:r>
              <a:rPr lang="en-GB" b="1" dirty="0">
                <a:solidFill>
                  <a:schemeClr val="tx1"/>
                </a:solidFill>
              </a:rPr>
              <a:t> </a:t>
            </a:r>
            <a:r>
              <a:rPr lang="en-GB" dirty="0" smtClean="0">
                <a:solidFill>
                  <a:schemeClr val="tx1"/>
                </a:solidFill>
              </a:rPr>
              <a:t>- </a:t>
            </a:r>
            <a:r>
              <a:rPr lang="en-GB" dirty="0">
                <a:solidFill>
                  <a:schemeClr val="tx1"/>
                </a:solidFill>
              </a:rPr>
              <a:t>Focus on your senses.</a:t>
            </a:r>
          </a:p>
          <a:p>
            <a:endParaRPr lang="en-GB" dirty="0">
              <a:solidFill>
                <a:schemeClr val="tx1"/>
              </a:solidFill>
            </a:endParaRPr>
          </a:p>
          <a:p>
            <a:pPr marL="0" indent="0">
              <a:buNone/>
            </a:pPr>
            <a:r>
              <a:rPr lang="en-GB" dirty="0" smtClean="0">
                <a:solidFill>
                  <a:schemeClr val="tx1"/>
                </a:solidFill>
              </a:rPr>
              <a:t>You </a:t>
            </a:r>
            <a:r>
              <a:rPr lang="en-GB" dirty="0">
                <a:solidFill>
                  <a:schemeClr val="tx1"/>
                </a:solidFill>
              </a:rPr>
              <a:t>should never encourage someone to breathe into a paper bag during a panic attack. This isn't recommended and it might not be safe.</a:t>
            </a:r>
          </a:p>
          <a:p>
            <a:endParaRPr lang="en-GB" dirty="0"/>
          </a:p>
        </p:txBody>
      </p:sp>
      <p:pic>
        <p:nvPicPr>
          <p:cNvPr id="1026" name="Picture 2" descr="Chemical Equilibrium and Panic Attacks | Let's Talk Science"/>
          <p:cNvPicPr>
            <a:picLocks noChangeAspect="1" noChangeArrowheads="1"/>
          </p:cNvPicPr>
          <p:nvPr/>
        </p:nvPicPr>
        <p:blipFill rotWithShape="1">
          <a:blip r:embed="rId2">
            <a:extLst>
              <a:ext uri="{28A0092B-C50C-407E-A947-70E740481C1C}">
                <a14:useLocalDpi xmlns:a14="http://schemas.microsoft.com/office/drawing/2010/main" val="0"/>
              </a:ext>
            </a:extLst>
          </a:blip>
          <a:srcRect b="13941"/>
          <a:stretch/>
        </p:blipFill>
        <p:spPr bwMode="auto">
          <a:xfrm>
            <a:off x="1051503" y="1727200"/>
            <a:ext cx="4887480" cy="40362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532225" y="1518326"/>
            <a:ext cx="4897775" cy="712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How to respond to a panic attack?</a:t>
            </a:r>
            <a:endParaRPr lang="en-GB" sz="2000" dirty="0"/>
          </a:p>
        </p:txBody>
      </p:sp>
    </p:spTree>
    <p:extLst>
      <p:ext uri="{BB962C8B-B14F-4D97-AF65-F5344CB8AC3E}">
        <p14:creationId xmlns:p14="http://schemas.microsoft.com/office/powerpoint/2010/main" val="324465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9" y="645107"/>
            <a:ext cx="3636205" cy="2937677"/>
          </a:xfrm>
        </p:spPr>
        <p:txBody>
          <a:bodyPr anchor="ctr">
            <a:normAutofit/>
          </a:bodyPr>
          <a:lstStyle/>
          <a:p>
            <a:r>
              <a:rPr lang="en-GB" sz="3100" dirty="0"/>
              <a:t>What is Schizophrenia?</a:t>
            </a:r>
          </a:p>
        </p:txBody>
      </p:sp>
      <p:graphicFrame>
        <p:nvGraphicFramePr>
          <p:cNvPr id="7" name="Content Placeholder 2">
            <a:extLst>
              <a:ext uri="{FF2B5EF4-FFF2-40B4-BE49-F238E27FC236}">
                <a16:creationId xmlns:a16="http://schemas.microsoft.com/office/drawing/2014/main" id="{559D4BD0-C5D1-44EB-9781-648D6D826B07}"/>
              </a:ext>
            </a:extLst>
          </p:cNvPr>
          <p:cNvGraphicFramePr>
            <a:graphicFrameLocks noGrp="1"/>
          </p:cNvGraphicFramePr>
          <p:nvPr>
            <p:ph idx="1"/>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251679" y="3749039"/>
            <a:ext cx="3503201" cy="221949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200000"/>
              </a:lnSpc>
              <a:buFont typeface="Arial" panose="020B0604020202020204" pitchFamily="34" charset="0"/>
              <a:buChar char="•"/>
            </a:pPr>
            <a:r>
              <a:rPr lang="en-GB" sz="1600" b="1" dirty="0">
                <a:solidFill>
                  <a:schemeClr val="tx1"/>
                </a:solidFill>
                <a:latin typeface="StreetCorner"/>
              </a:rPr>
              <a:t>Accept that their experience of the voices is </a:t>
            </a:r>
            <a:r>
              <a:rPr lang="en-GB" sz="1600" b="1" dirty="0" smtClean="0">
                <a:solidFill>
                  <a:schemeClr val="tx1"/>
                </a:solidFill>
                <a:latin typeface="StreetCorner"/>
              </a:rPr>
              <a:t>real</a:t>
            </a:r>
          </a:p>
          <a:p>
            <a:pPr marL="285750" indent="-285750">
              <a:lnSpc>
                <a:spcPct val="200000"/>
              </a:lnSpc>
              <a:buFont typeface="Arial" panose="020B0604020202020204" pitchFamily="34" charset="0"/>
              <a:buChar char="•"/>
            </a:pPr>
            <a:r>
              <a:rPr lang="en-GB" sz="1600" b="1" dirty="0" smtClean="0">
                <a:solidFill>
                  <a:schemeClr val="tx1"/>
                </a:solidFill>
                <a:latin typeface="StreetCorner"/>
              </a:rPr>
              <a:t>Do not agree with delusions – use distraction techniques </a:t>
            </a:r>
          </a:p>
        </p:txBody>
      </p:sp>
    </p:spTree>
    <p:extLst>
      <p:ext uri="{BB962C8B-B14F-4D97-AF65-F5344CB8AC3E}">
        <p14:creationId xmlns:p14="http://schemas.microsoft.com/office/powerpoint/2010/main" val="407361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423328"/>
            <a:ext cx="10178322" cy="1492132"/>
          </a:xfrm>
        </p:spPr>
        <p:txBody>
          <a:bodyPr/>
          <a:lstStyle/>
          <a:p>
            <a:r>
              <a:rPr lang="en-GB" dirty="0"/>
              <a:t>Depression </a:t>
            </a:r>
          </a:p>
        </p:txBody>
      </p:sp>
      <p:sp>
        <p:nvSpPr>
          <p:cNvPr id="3" name="Content Placeholder 2"/>
          <p:cNvSpPr>
            <a:spLocks noGrp="1"/>
          </p:cNvSpPr>
          <p:nvPr>
            <p:ph idx="1"/>
          </p:nvPr>
        </p:nvSpPr>
        <p:spPr>
          <a:xfrm>
            <a:off x="1499314" y="1364776"/>
            <a:ext cx="8806722" cy="2770496"/>
          </a:xfrm>
          <a:solidFill>
            <a:schemeClr val="accent1">
              <a:lumMod val="20000"/>
              <a:lumOff val="80000"/>
            </a:schemeClr>
          </a:solidFill>
        </p:spPr>
        <p:txBody>
          <a:bodyPr>
            <a:normAutofit lnSpcReduction="10000"/>
          </a:bodyPr>
          <a:lstStyle/>
          <a:p>
            <a:pPr marL="0" indent="0" fontAlgn="base">
              <a:buNone/>
            </a:pPr>
            <a:r>
              <a:rPr lang="en-GB" dirty="0"/>
              <a:t> </a:t>
            </a:r>
            <a:r>
              <a:rPr lang="en-GB" sz="1900" b="1" dirty="0"/>
              <a:t>DSM-5 Diagnosis</a:t>
            </a:r>
          </a:p>
          <a:p>
            <a:pPr fontAlgn="base"/>
            <a:r>
              <a:rPr lang="en-GB" sz="1900" dirty="0"/>
              <a:t>Five or more symptoms during the same </a:t>
            </a:r>
            <a:r>
              <a:rPr lang="en-GB" sz="1900" b="1" dirty="0"/>
              <a:t>2-week period </a:t>
            </a:r>
          </a:p>
          <a:p>
            <a:pPr fontAlgn="base"/>
            <a:r>
              <a:rPr lang="en-GB" sz="1900" dirty="0"/>
              <a:t>At least one of the symptoms should be: </a:t>
            </a:r>
          </a:p>
          <a:p>
            <a:pPr marL="0" indent="0" fontAlgn="base">
              <a:buNone/>
            </a:pPr>
            <a:r>
              <a:rPr lang="en-GB" sz="1900" b="1" dirty="0"/>
              <a:t>1- Depressed mood</a:t>
            </a:r>
          </a:p>
          <a:p>
            <a:pPr marL="0" indent="0" fontAlgn="base">
              <a:buNone/>
            </a:pPr>
            <a:r>
              <a:rPr lang="en-GB" sz="1900" b="1" dirty="0"/>
              <a:t>2 - Loss of interest or pleasure</a:t>
            </a:r>
          </a:p>
          <a:p>
            <a:pPr fontAlgn="base"/>
            <a:r>
              <a:rPr lang="en-GB" sz="1900" dirty="0"/>
              <a:t>Significant distress or impairment in social,  occupational functioning</a:t>
            </a:r>
          </a:p>
          <a:p>
            <a:pPr fontAlgn="base"/>
            <a:r>
              <a:rPr lang="en-GB" sz="1900" dirty="0"/>
              <a:t> Not be a result of substance abuse or another medical condition.</a:t>
            </a:r>
          </a:p>
          <a:p>
            <a:endParaRPr lang="en-GB" dirty="0"/>
          </a:p>
        </p:txBody>
      </p:sp>
      <p:sp>
        <p:nvSpPr>
          <p:cNvPr id="4" name="Rectangle 3"/>
          <p:cNvSpPr/>
          <p:nvPr/>
        </p:nvSpPr>
        <p:spPr>
          <a:xfrm>
            <a:off x="1499314" y="4403347"/>
            <a:ext cx="3591338" cy="2031325"/>
          </a:xfrm>
          <a:prstGeom prst="rect">
            <a:avLst/>
          </a:prstGeom>
          <a:solidFill>
            <a:schemeClr val="accent1">
              <a:lumMod val="20000"/>
              <a:lumOff val="80000"/>
            </a:schemeClr>
          </a:solidFill>
        </p:spPr>
        <p:txBody>
          <a:bodyPr wrap="square">
            <a:spAutoFit/>
          </a:bodyPr>
          <a:lstStyle/>
          <a:p>
            <a:pPr fontAlgn="base"/>
            <a:r>
              <a:rPr lang="en-GB" sz="1400" dirty="0"/>
              <a:t>1. Depressed mood</a:t>
            </a:r>
            <a:br>
              <a:rPr lang="en-GB" sz="1400" dirty="0"/>
            </a:br>
            <a:r>
              <a:rPr lang="en-GB" sz="1400" dirty="0"/>
              <a:t>2. Diminished interest or pleasure in activities</a:t>
            </a:r>
            <a:br>
              <a:rPr lang="en-GB" sz="1400" dirty="0"/>
            </a:br>
            <a:r>
              <a:rPr lang="en-GB" sz="1400" dirty="0"/>
              <a:t>3. Appetitive / Weight Changes</a:t>
            </a:r>
            <a:br>
              <a:rPr lang="en-GB" sz="1400" dirty="0"/>
            </a:br>
            <a:r>
              <a:rPr lang="en-GB" sz="1400" dirty="0"/>
              <a:t>4. A slowing down of thought and a reduction of physical movement</a:t>
            </a:r>
            <a:br>
              <a:rPr lang="en-GB" sz="1400" dirty="0"/>
            </a:br>
            <a:r>
              <a:rPr lang="en-GB" sz="1400" dirty="0"/>
              <a:t>5. Fatigue </a:t>
            </a:r>
            <a:br>
              <a:rPr lang="en-GB" sz="1400" dirty="0"/>
            </a:br>
            <a:r>
              <a:rPr lang="en-GB" sz="1400" dirty="0"/>
              <a:t>6. Feelings of worthlessness or guilt </a:t>
            </a:r>
            <a:br>
              <a:rPr lang="en-GB" sz="1400" dirty="0"/>
            </a:br>
            <a:r>
              <a:rPr lang="en-GB" sz="1400" dirty="0"/>
              <a:t>7. concentrate, or indecisiveness</a:t>
            </a:r>
            <a:br>
              <a:rPr lang="en-GB" sz="1400" dirty="0"/>
            </a:br>
            <a:r>
              <a:rPr lang="en-GB" sz="1400" dirty="0"/>
              <a:t>8. Suicidal Ideation</a:t>
            </a:r>
          </a:p>
        </p:txBody>
      </p:sp>
      <p:pic>
        <p:nvPicPr>
          <p:cNvPr id="13314" name="Picture 2" descr="Black Cloud - Animation / cartoon about depression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l="17540" r="41164"/>
          <a:stretch/>
        </p:blipFill>
        <p:spPr bwMode="auto">
          <a:xfrm>
            <a:off x="8988263" y="3297983"/>
            <a:ext cx="2302831" cy="3136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75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6492" y="-326473"/>
            <a:ext cx="2917551" cy="4701244"/>
          </a:xfrm>
        </p:spPr>
        <p:txBody>
          <a:bodyPr anchor="ctr">
            <a:normAutofit/>
          </a:bodyPr>
          <a:lstStyle/>
          <a:p>
            <a:r>
              <a:rPr lang="en-GB" sz="3600" dirty="0"/>
              <a:t>Bipolar Mental Health Foundation (2019)</a:t>
            </a:r>
          </a:p>
        </p:txBody>
      </p:sp>
      <p:sp>
        <p:nvSpPr>
          <p:cNvPr id="3" name="Content Placeholder 2"/>
          <p:cNvSpPr>
            <a:spLocks noGrp="1"/>
          </p:cNvSpPr>
          <p:nvPr>
            <p:ph idx="1"/>
          </p:nvPr>
        </p:nvSpPr>
        <p:spPr>
          <a:xfrm>
            <a:off x="5167062" y="1078378"/>
            <a:ext cx="6262938" cy="4701244"/>
          </a:xfrm>
        </p:spPr>
        <p:txBody>
          <a:bodyPr anchor="ctr">
            <a:normAutofit/>
          </a:bodyPr>
          <a:lstStyle/>
          <a:p>
            <a:pPr marL="0" indent="0">
              <a:lnSpc>
                <a:spcPct val="100000"/>
              </a:lnSpc>
              <a:buNone/>
            </a:pPr>
            <a:r>
              <a:rPr lang="en-GB" sz="1700" dirty="0"/>
              <a:t>About</a:t>
            </a:r>
            <a:r>
              <a:rPr lang="en-GB" sz="1700" b="1" dirty="0"/>
              <a:t> 1 in every 100 </a:t>
            </a:r>
            <a:r>
              <a:rPr lang="en-GB" sz="1700" dirty="0"/>
              <a:t>adults have bipolar disorder at some point in their life with the majority of people developing this condition between the ages of </a:t>
            </a:r>
            <a:r>
              <a:rPr lang="en-GB" sz="1700" b="1" dirty="0"/>
              <a:t>15-19 </a:t>
            </a:r>
            <a:r>
              <a:rPr lang="en-GB" sz="1700" dirty="0"/>
              <a:t>(Mental Health Foundation, 2019) </a:t>
            </a:r>
          </a:p>
          <a:p>
            <a:pPr>
              <a:lnSpc>
                <a:spcPct val="100000"/>
              </a:lnSpc>
            </a:pPr>
            <a:endParaRPr lang="en-GB" sz="1700" dirty="0"/>
          </a:p>
          <a:p>
            <a:pPr>
              <a:lnSpc>
                <a:spcPct val="100000"/>
              </a:lnSpc>
            </a:pPr>
            <a:r>
              <a:rPr lang="en-GB" sz="1700" b="1" dirty="0"/>
              <a:t>Low Phase (or depressive) </a:t>
            </a:r>
            <a:r>
              <a:rPr lang="en-GB" sz="1700" dirty="0"/>
              <a:t>– depression, hopeless, despair, lethargic, full of self-blame and self-doubt, concentration difficulties, social withdrawal, suicidal ideation</a:t>
            </a:r>
          </a:p>
          <a:p>
            <a:pPr marL="0" indent="0">
              <a:lnSpc>
                <a:spcPct val="100000"/>
              </a:lnSpc>
              <a:buNone/>
            </a:pPr>
            <a:endParaRPr lang="en-GB" sz="1700" dirty="0"/>
          </a:p>
          <a:p>
            <a:pPr>
              <a:lnSpc>
                <a:spcPct val="100000"/>
              </a:lnSpc>
            </a:pPr>
            <a:r>
              <a:rPr lang="en-GB" sz="1700" b="1" dirty="0"/>
              <a:t>High phase (mania or hypomania) – </a:t>
            </a:r>
            <a:r>
              <a:rPr lang="en-GB" sz="1700" dirty="0"/>
              <a:t> hyperactive, reduced sleep, faster talking, rapid thought, grandiose ideas or delusions, loss of judgement, risk taking behaviours</a:t>
            </a:r>
          </a:p>
          <a:p>
            <a:pPr>
              <a:lnSpc>
                <a:spcPct val="100000"/>
              </a:lnSpc>
            </a:pPr>
            <a:endParaRPr lang="en-GB" sz="1700" dirty="0"/>
          </a:p>
          <a:p>
            <a:pPr>
              <a:lnSpc>
                <a:spcPct val="100000"/>
              </a:lnSpc>
            </a:pPr>
            <a:r>
              <a:rPr lang="en-GB" sz="1700" dirty="0"/>
              <a:t>Rapid Cycling </a:t>
            </a:r>
          </a:p>
          <a:p>
            <a:pPr marL="0" indent="0">
              <a:lnSpc>
                <a:spcPct val="100000"/>
              </a:lnSpc>
              <a:buNone/>
            </a:pPr>
            <a:endParaRPr lang="en-GB" sz="1700" dirty="0"/>
          </a:p>
          <a:p>
            <a:pPr>
              <a:lnSpc>
                <a:spcPct val="100000"/>
              </a:lnSpc>
            </a:pPr>
            <a:r>
              <a:rPr lang="en-GB" sz="1700" dirty="0"/>
              <a:t>BPD</a:t>
            </a:r>
          </a:p>
          <a:p>
            <a:pPr>
              <a:lnSpc>
                <a:spcPct val="100000"/>
              </a:lnSpc>
            </a:pPr>
            <a:endParaRPr lang="en-GB" sz="1700" dirty="0"/>
          </a:p>
        </p:txBody>
      </p:sp>
      <p:pic>
        <p:nvPicPr>
          <p:cNvPr id="14338" name="Picture 2" descr="Premium Vector | Bipolar disorder. men with mood swings due to bipolar  disorder. sometimes happy and sad to think of suicide."/>
          <p:cNvPicPr>
            <a:picLocks noChangeAspect="1" noChangeArrowheads="1"/>
          </p:cNvPicPr>
          <p:nvPr/>
        </p:nvPicPr>
        <p:blipFill rotWithShape="1">
          <a:blip r:embed="rId2">
            <a:extLst>
              <a:ext uri="{28A0092B-C50C-407E-A947-70E740481C1C}">
                <a14:useLocalDpi xmlns:a14="http://schemas.microsoft.com/office/drawing/2010/main" val="0"/>
              </a:ext>
            </a:extLst>
          </a:blip>
          <a:srcRect b="13502"/>
          <a:stretch/>
        </p:blipFill>
        <p:spPr bwMode="auto">
          <a:xfrm>
            <a:off x="1181508" y="3768810"/>
            <a:ext cx="3509867" cy="2274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318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85DAAB932FF6D4795E09EA08B71A47D" ma:contentTypeVersion="4" ma:contentTypeDescription="Create a new document." ma:contentTypeScope="" ma:versionID="4b1984cb69816e19f828536fcab88555">
  <xsd:schema xmlns:xsd="http://www.w3.org/2001/XMLSchema" xmlns:xs="http://www.w3.org/2001/XMLSchema" xmlns:p="http://schemas.microsoft.com/office/2006/metadata/properties" xmlns:ns3="81157377-329e-4e83-86c4-87b190f51485" targetNamespace="http://schemas.microsoft.com/office/2006/metadata/properties" ma:root="true" ma:fieldsID="e3e41d934616b4d27dbe330643423978" ns3:_="">
    <xsd:import namespace="81157377-329e-4e83-86c4-87b190f5148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157377-329e-4e83-86c4-87b190f514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5DDAD6-A8B2-45BD-AB0E-412862F3C00D}">
  <ds:schemaRefs>
    <ds:schemaRef ds:uri="http://schemas.microsoft.com/sharepoint/v3/contenttype/forms"/>
  </ds:schemaRefs>
</ds:datastoreItem>
</file>

<file path=customXml/itemProps2.xml><?xml version="1.0" encoding="utf-8"?>
<ds:datastoreItem xmlns:ds="http://schemas.openxmlformats.org/officeDocument/2006/customXml" ds:itemID="{A431369A-A56C-4E45-8374-3F55A20A8F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157377-329e-4e83-86c4-87b190f514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0763C7-589A-46C9-A4BE-43C0E3A8CED0}">
  <ds:schemaRefs>
    <ds:schemaRef ds:uri="http://purl.org/dc/dcmitype/"/>
    <ds:schemaRef ds:uri="http://schemas.microsoft.com/office/infopath/2007/PartnerControls"/>
    <ds:schemaRef ds:uri="http://purl.org/dc/elements/1.1/"/>
    <ds:schemaRef ds:uri="http://schemas.microsoft.com/office/2006/documentManagement/types"/>
    <ds:schemaRef ds:uri="81157377-329e-4e83-86c4-87b190f51485"/>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Badge</Template>
  <TotalTime>806</TotalTime>
  <Words>2340</Words>
  <Application>Microsoft Office PowerPoint</Application>
  <PresentationFormat>Widescreen</PresentationFormat>
  <Paragraphs>351</Paragraphs>
  <Slides>32</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Arial</vt:lpstr>
      <vt:lpstr>Calibri</vt:lpstr>
      <vt:lpstr>Gill Sans MT</vt:lpstr>
      <vt:lpstr>Impact</vt:lpstr>
      <vt:lpstr>StreetCorner</vt:lpstr>
      <vt:lpstr>Trebuchet MS</vt:lpstr>
      <vt:lpstr>Verdana</vt:lpstr>
      <vt:lpstr>Wingdings</vt:lpstr>
      <vt:lpstr>Wingdings 3</vt:lpstr>
      <vt:lpstr>1_Badge</vt:lpstr>
      <vt:lpstr>Badge</vt:lpstr>
      <vt:lpstr>HULAFIT Mental Health Awareness  sian devlin </vt:lpstr>
      <vt:lpstr>TOPICS</vt:lpstr>
      <vt:lpstr>What is Mental Health? </vt:lpstr>
      <vt:lpstr> How many people in the UK will experience a mental illness every year?    </vt:lpstr>
      <vt:lpstr>Brainstorm mental illnesses – as many as possible</vt:lpstr>
      <vt:lpstr>ANXIETY - PANIC ATTACKS</vt:lpstr>
      <vt:lpstr>What is Schizophrenia?</vt:lpstr>
      <vt:lpstr>Depression </vt:lpstr>
      <vt:lpstr>Bipolar Mental Health Foundation (2019)</vt:lpstr>
      <vt:lpstr>BORDERLINE PERSONALITY DISORDER (BPD) - SYMPTOMS</vt:lpstr>
      <vt:lpstr>Early Warning Signs of Agitated Behaviour</vt:lpstr>
      <vt:lpstr>Communicating with a distressed person - De-escalation</vt:lpstr>
      <vt:lpstr>PowerPoint Presentation</vt:lpstr>
      <vt:lpstr>PowerPoint Presentation</vt:lpstr>
      <vt:lpstr>SOLER (Egan 1975)          </vt:lpstr>
      <vt:lpstr>Scenario one</vt:lpstr>
      <vt:lpstr>Emergency situations</vt:lpstr>
      <vt:lpstr>Definition of Safeguarding</vt:lpstr>
      <vt:lpstr>Types of Abuse</vt:lpstr>
      <vt:lpstr>Consider What May Make an Injury Suspicious?</vt:lpstr>
      <vt:lpstr>Responsibilities in safeguarding</vt:lpstr>
      <vt:lpstr>7 golden rules of information sharing</vt:lpstr>
      <vt:lpstr>Documentation</vt:lpstr>
      <vt:lpstr>What is Prevent?</vt:lpstr>
      <vt:lpstr>What are your responsibilities?</vt:lpstr>
      <vt:lpstr>Useful Numbers - prevent</vt:lpstr>
      <vt:lpstr> </vt:lpstr>
      <vt:lpstr>Signposting – See Signposting List</vt:lpstr>
      <vt:lpstr>helplines</vt:lpstr>
      <vt:lpstr>Mindfulness RESOURCES </vt:lpstr>
      <vt:lpstr>                boundaries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Sian Devlin</dc:creator>
  <cp:lastModifiedBy>Sian Devlin</cp:lastModifiedBy>
  <cp:revision>57</cp:revision>
  <cp:lastPrinted>2019-01-15T09:19:01Z</cp:lastPrinted>
  <dcterms:created xsi:type="dcterms:W3CDTF">2018-11-09T18:43:45Z</dcterms:created>
  <dcterms:modified xsi:type="dcterms:W3CDTF">2021-07-07T15:13:58Z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0x010100A85DAAB932FF6D4795E09EA08B71A47D</vt:lpwstr>
  </property>
</Properties>
</file>